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5" r:id="rId2"/>
    <p:sldId id="1790" r:id="rId3"/>
    <p:sldId id="360" r:id="rId4"/>
    <p:sldId id="1796" r:id="rId5"/>
    <p:sldId id="362" r:id="rId6"/>
    <p:sldId id="1789" r:id="rId7"/>
    <p:sldId id="1797" r:id="rId8"/>
    <p:sldId id="1798" r:id="rId9"/>
    <p:sldId id="1800" r:id="rId10"/>
    <p:sldId id="1801" r:id="rId11"/>
    <p:sldId id="1803" r:id="rId12"/>
    <p:sldId id="259" r:id="rId13"/>
    <p:sldId id="1802" r:id="rId14"/>
    <p:sldId id="1791" r:id="rId15"/>
    <p:sldId id="1804" r:id="rId16"/>
    <p:sldId id="1805" r:id="rId17"/>
    <p:sldId id="1786" r:id="rId18"/>
    <p:sldId id="1788" r:id="rId19"/>
    <p:sldId id="1793" r:id="rId20"/>
    <p:sldId id="1794" r:id="rId21"/>
    <p:sldId id="1787" r:id="rId22"/>
    <p:sldId id="354" r:id="rId23"/>
    <p:sldId id="534" r:id="rId24"/>
    <p:sldId id="355" r:id="rId25"/>
    <p:sldId id="359" r:id="rId26"/>
    <p:sldId id="180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52" autoAdjust="0"/>
    <p:restoredTop sz="94444" autoAdjust="0"/>
  </p:normalViewPr>
  <p:slideViewPr>
    <p:cSldViewPr snapToGrid="0">
      <p:cViewPr varScale="1">
        <p:scale>
          <a:sx n="54" d="100"/>
          <a:sy n="54" d="100"/>
        </p:scale>
        <p:origin x="108" y="324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ubcovs\Box\Papers\In%20progress\Maria%20Alpha%20gli%20paper\FIgures%20deletion\2024%2003%2020%20Figures%20QUalit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pers\16\Andre%20Resistant%20Starch%206x\Resistant%20starch%20and%20Amylose%20in%20hexaploid%20SbeII%20mutant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x%20Sync\Breeding\Wheat%20Breeding\High%20Amylose%20breeding%20program\Tortilla%20improvment%20Central%20Red%20RS\2022%2001%2006%20CWC%20results%20CR%20different%20sbeII%20mutationsWater%20SRC.xlsx" TargetMode="Externa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ubcovs\Box\Papers\In%20progress\Maria%20Alpha%20gli%20paper\FIgures%20deletion\2024%2003%2020%20Figures%20QUalit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ubcovs\Box\Papers\In%20progress\Maria%20Alpha%20gli%20paper\FIgures%20deletion\2024%2003%2020%20Figures%20QUality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dubcovs\Box\Papers\In%20progress\Maria%20Alpha%20gli%20paper\FIgures%20deletion\2024%2003%2020%20Figures%20QUalit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x%20Sync\Celiac%20disease\Epitope%20reduction%20non-transgenic\2020%2007%2013%20Wenjun%20Oswaldo%20gli2%20radiation%20mutan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Box%20Sync\Celiac%20disease\Epitope%20reduction%20non-transgenic\2020%2007%2013%20Wenjun%20Oswaldo%20gli2%20radiation%20mutan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plantsciences\dfs\FacultyData\DUBCOVSKY\DUBCOVSKYShared\Brittany\Lab\Notebook%20files\Notebook\Summer%202013\Davis%202013%20SBEIIa-SBEIIb%20rows%20Amylose\2013-7-15_Davis_SBEIIa-SBEIIb_rows_K-AMYL_data_FINAL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lantsciences\dfs\FacultyData\DUBCOVSKY\DUBCOVSKYShared\Brittany\Lab\Notebook%20files\Notebook\Summer%202013\Davis%202013%20SBEIIa-SBEIIb%20rows%20RS\2013-9-11_Davis_SBEIIa-SBEIIb_rows_K-RSTAR_data_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apers\16\Andre%20Resistant%20Starch%206x\Resistant%20starch%20and%20Amylose%20in%20hexaploid%20SbeII%20muta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/>
              <a:t>Peak integral</a:t>
            </a:r>
          </a:p>
        </c:rich>
      </c:tx>
      <c:layout>
        <c:manualLayout>
          <c:xMode val="edge"/>
          <c:yMode val="edge"/>
          <c:x val="0.28207932432981758"/>
          <c:y val="6.078248031496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69530114039666"/>
          <c:y val="0.18866808396181536"/>
          <c:w val="0.60107613797330217"/>
          <c:h val="0.688177040010031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89A-4CBC-B9AC-D9EF69FE4C32}"/>
              </c:ext>
            </c:extLst>
          </c:dPt>
          <c:errBars>
            <c:errBarType val="both"/>
            <c:errValType val="fixedVal"/>
            <c:noEndCap val="0"/>
            <c:val val="3.7395700000000001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'Central Red Q FIgs'!$H$27:$H$28</c:f>
              <c:strCache>
                <c:ptCount val="2"/>
                <c:pt idx="0">
                  <c:v>C.Red</c:v>
                </c:pt>
                <c:pt idx="1">
                  <c:v>6D-del.</c:v>
                </c:pt>
              </c:strCache>
            </c:strRef>
          </c:cat>
          <c:val>
            <c:numRef>
              <c:f>'Central Red Q FIgs'!$I$27:$I$28</c:f>
              <c:numCache>
                <c:formatCode>General</c:formatCode>
                <c:ptCount val="2"/>
                <c:pt idx="0">
                  <c:v>121.67</c:v>
                </c:pt>
                <c:pt idx="1">
                  <c:v>162.94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9A-4CBC-B9AC-D9EF69FE4C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484376456"/>
        <c:axId val="484379408"/>
      </c:barChart>
      <c:catAx>
        <c:axId val="48437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9408"/>
        <c:crosses val="autoZero"/>
        <c:auto val="1"/>
        <c:lblAlgn val="ctr"/>
        <c:lblOffset val="100"/>
        <c:noMultiLvlLbl val="0"/>
      </c:catAx>
      <c:valAx>
        <c:axId val="484379408"/>
        <c:scaling>
          <c:orientation val="minMax"/>
          <c:max val="18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area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645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&gt;11-fold increase</a:t>
            </a:r>
            <a:r>
              <a:rPr lang="en-US" sz="1200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r</a:t>
            </a: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esistant starch</a:t>
            </a:r>
          </a:p>
        </c:rich>
      </c:tx>
      <c:layout>
        <c:manualLayout>
          <c:xMode val="edge"/>
          <c:yMode val="edge"/>
          <c:x val="0.15086053622988982"/>
          <c:y val="7.973018566002815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945719032153139"/>
          <c:y val="5.9788284204387358E-2"/>
          <c:w val="0.84580314960629932"/>
          <c:h val="0.824232200350884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7D1C-4A0F-AD58-21BF11BC179F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Sheet1!$D$27:$D$31</c:f>
                <c:numCache>
                  <c:formatCode>General</c:formatCode>
                  <c:ptCount val="5"/>
                  <c:pt idx="0">
                    <c:v>0.03</c:v>
                  </c:pt>
                  <c:pt idx="1">
                    <c:v>0.01</c:v>
                  </c:pt>
                  <c:pt idx="2">
                    <c:v>0.01</c:v>
                  </c:pt>
                  <c:pt idx="3">
                    <c:v>0.03</c:v>
                  </c:pt>
                  <c:pt idx="4">
                    <c:v>7.0000000000000007E-2</c:v>
                  </c:pt>
                </c:numCache>
              </c:numRef>
            </c:plus>
            <c:minus>
              <c:numRef>
                <c:f>Sheet1!$D$27:$D$31</c:f>
                <c:numCache>
                  <c:formatCode>General</c:formatCode>
                  <c:ptCount val="5"/>
                  <c:pt idx="0">
                    <c:v>0.03</c:v>
                  </c:pt>
                  <c:pt idx="1">
                    <c:v>0.01</c:v>
                  </c:pt>
                  <c:pt idx="2">
                    <c:v>0.01</c:v>
                  </c:pt>
                  <c:pt idx="3">
                    <c:v>0.03</c:v>
                  </c:pt>
                  <c:pt idx="4">
                    <c:v>7.0000000000000007E-2</c:v>
                  </c:pt>
                </c:numCache>
              </c:numRef>
            </c:minus>
          </c:errBars>
          <c:cat>
            <c:strRef>
              <c:f>Sheet1!$B$27:$B$31</c:f>
              <c:strCache>
                <c:ptCount val="5"/>
                <c:pt idx="0">
                  <c:v>Control</c:v>
                </c:pt>
                <c:pt idx="1">
                  <c:v>mut-AB</c:v>
                </c:pt>
                <c:pt idx="2">
                  <c:v>mut-AD</c:v>
                </c:pt>
                <c:pt idx="3">
                  <c:v>mut-BD</c:v>
                </c:pt>
                <c:pt idx="4">
                  <c:v>mut-ABD</c:v>
                </c:pt>
              </c:strCache>
            </c:strRef>
          </c:cat>
          <c:val>
            <c:numRef>
              <c:f>Sheet1!$C$27:$C$31</c:f>
              <c:numCache>
                <c:formatCode>0.00</c:formatCode>
                <c:ptCount val="5"/>
                <c:pt idx="0">
                  <c:v>0.23</c:v>
                </c:pt>
                <c:pt idx="1">
                  <c:v>0.26</c:v>
                </c:pt>
                <c:pt idx="2">
                  <c:v>0.25</c:v>
                </c:pt>
                <c:pt idx="3">
                  <c:v>0.24</c:v>
                </c:pt>
                <c:pt idx="4">
                  <c:v>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1C-4A0F-AD58-21BF11BC1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069696"/>
        <c:axId val="136463104"/>
      </c:barChart>
      <c:catAx>
        <c:axId val="11906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0"/>
            </a:pPr>
            <a:endParaRPr lang="en-US"/>
          </a:p>
        </c:txPr>
        <c:crossAx val="136463104"/>
        <c:crosses val="autoZero"/>
        <c:auto val="1"/>
        <c:lblAlgn val="ctr"/>
        <c:lblOffset val="100"/>
        <c:noMultiLvlLbl val="0"/>
      </c:catAx>
      <c:valAx>
        <c:axId val="13646310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 dirty="0"/>
                  <a:t>%</a:t>
                </a:r>
                <a:r>
                  <a:rPr lang="en-US" sz="1100" b="0" baseline="0" dirty="0"/>
                  <a:t> resistant starch</a:t>
                </a:r>
                <a:endParaRPr lang="en-US" sz="1100" b="0" dirty="0"/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19069696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absorption in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Central Red 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(2021 Davis)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04-42C9-90D0-D2B919501EC0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04-42C9-90D0-D2B919501EC0}"/>
              </c:ext>
            </c:extLst>
          </c:dPt>
          <c:errBars>
            <c:errBarType val="both"/>
            <c:errValType val="cust"/>
            <c:noEndCap val="0"/>
            <c:plus>
              <c:numRef>
                <c:f>'Hard Wheat'!$H$44:$H$50</c:f>
                <c:numCache>
                  <c:formatCode>General</c:formatCode>
                  <c:ptCount val="7"/>
                  <c:pt idx="0">
                    <c:v>0.28999999999999915</c:v>
                  </c:pt>
                  <c:pt idx="1">
                    <c:v>1.0199999999999958</c:v>
                  </c:pt>
                  <c:pt idx="2">
                    <c:v>0.54499999999999449</c:v>
                  </c:pt>
                  <c:pt idx="3">
                    <c:v>0.52154218429576693</c:v>
                  </c:pt>
                  <c:pt idx="4">
                    <c:v>1.5499999999999969</c:v>
                  </c:pt>
                  <c:pt idx="5">
                    <c:v>0.99304246300615795</c:v>
                  </c:pt>
                  <c:pt idx="6">
                    <c:v>1.040000000000006</c:v>
                  </c:pt>
                </c:numCache>
              </c:numRef>
            </c:plus>
            <c:minus>
              <c:numRef>
                <c:f>'Hard Wheat'!$H$44:$H$50</c:f>
                <c:numCache>
                  <c:formatCode>General</c:formatCode>
                  <c:ptCount val="7"/>
                  <c:pt idx="0">
                    <c:v>0.28999999999999915</c:v>
                  </c:pt>
                  <c:pt idx="1">
                    <c:v>1.0199999999999958</c:v>
                  </c:pt>
                  <c:pt idx="2">
                    <c:v>0.54499999999999449</c:v>
                  </c:pt>
                  <c:pt idx="3">
                    <c:v>0.52154218429576693</c:v>
                  </c:pt>
                  <c:pt idx="4">
                    <c:v>1.5499999999999969</c:v>
                  </c:pt>
                  <c:pt idx="5">
                    <c:v>0.99304246300615795</c:v>
                  </c:pt>
                  <c:pt idx="6">
                    <c:v>1.040000000000006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'Hard Wheat'!$F$44:$F$50</c:f>
              <c:strCache>
                <c:ptCount val="7"/>
                <c:pt idx="0">
                  <c:v>WT all 3 </c:v>
                </c:pt>
                <c:pt idx="1">
                  <c:v>mut A</c:v>
                </c:pt>
                <c:pt idx="2">
                  <c:v>mut B</c:v>
                </c:pt>
                <c:pt idx="3">
                  <c:v>mut D</c:v>
                </c:pt>
                <c:pt idx="4">
                  <c:v>mut AB</c:v>
                </c:pt>
                <c:pt idx="5">
                  <c:v>mut AD</c:v>
                </c:pt>
                <c:pt idx="6">
                  <c:v>mut ABD</c:v>
                </c:pt>
              </c:strCache>
            </c:strRef>
          </c:cat>
          <c:val>
            <c:numRef>
              <c:f>'Hard Wheat'!$G$44:$G$50</c:f>
              <c:numCache>
                <c:formatCode>0.00</c:formatCode>
                <c:ptCount val="7"/>
                <c:pt idx="0">
                  <c:v>66.180000000000007</c:v>
                </c:pt>
                <c:pt idx="1">
                  <c:v>67.19</c:v>
                </c:pt>
                <c:pt idx="2">
                  <c:v>69.835000000000008</c:v>
                </c:pt>
                <c:pt idx="3">
                  <c:v>66.927499999999995</c:v>
                </c:pt>
                <c:pt idx="4">
                  <c:v>72.02</c:v>
                </c:pt>
                <c:pt idx="5">
                  <c:v>67.89</c:v>
                </c:pt>
                <c:pt idx="6">
                  <c:v>81.61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4-42C9-90D0-D2B919501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3356128"/>
        <c:axId val="573356456"/>
      </c:barChart>
      <c:catAx>
        <c:axId val="5733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3356456"/>
        <c:crosses val="autoZero"/>
        <c:auto val="1"/>
        <c:lblAlgn val="ctr"/>
        <c:lblOffset val="100"/>
        <c:noMultiLvlLbl val="0"/>
      </c:catAx>
      <c:valAx>
        <c:axId val="573356456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0" i="0" u="none" strike="noStrike" baseline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Solvent retention capacity (%) </a:t>
                </a:r>
                <a:endParaRPr lang="en-US" sz="1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1654270134968429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7335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/>
              <a:t>Gluten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69530114039666"/>
          <c:y val="0.18866808396181536"/>
          <c:w val="0.60107613797330217"/>
          <c:h val="0.688177040010031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5C-41D7-911A-774B233F57EA}"/>
              </c:ext>
            </c:extLst>
          </c:dPt>
          <c:errBars>
            <c:errBarType val="both"/>
            <c:errValType val="fixedVal"/>
            <c:noEndCap val="0"/>
            <c:val val="1.6929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'Central Red Q FIgs'!$B$27:$B$28</c:f>
              <c:strCache>
                <c:ptCount val="2"/>
                <c:pt idx="0">
                  <c:v>C.Red</c:v>
                </c:pt>
                <c:pt idx="1">
                  <c:v>6D-del.</c:v>
                </c:pt>
              </c:strCache>
            </c:strRef>
          </c:cat>
          <c:val>
            <c:numRef>
              <c:f>'Central Red Q FIgs'!$C$27:$C$28</c:f>
              <c:numCache>
                <c:formatCode>General</c:formatCode>
                <c:ptCount val="2"/>
                <c:pt idx="0">
                  <c:v>90.12</c:v>
                </c:pt>
                <c:pt idx="1">
                  <c:v>96.88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5C-41D7-911A-774B233F5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484376456"/>
        <c:axId val="484379408"/>
      </c:barChart>
      <c:catAx>
        <c:axId val="48437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9408"/>
        <c:crosses val="autoZero"/>
        <c:auto val="1"/>
        <c:lblAlgn val="ctr"/>
        <c:lblOffset val="100"/>
        <c:noMultiLvlLbl val="0"/>
      </c:catAx>
      <c:valAx>
        <c:axId val="484379408"/>
        <c:scaling>
          <c:orientation val="minMax"/>
          <c:max val="100"/>
          <c:min val="7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% gluten retention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645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/>
              <a:t>Farin. stability</a:t>
            </a:r>
          </a:p>
        </c:rich>
      </c:tx>
      <c:layout>
        <c:manualLayout>
          <c:xMode val="edge"/>
          <c:yMode val="edge"/>
          <c:x val="0.2721512753243423"/>
          <c:y val="3.6469269466316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69530114039666"/>
          <c:y val="0.18866808396181536"/>
          <c:w val="0.60107613797330217"/>
          <c:h val="0.688177040010031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1C-4CD3-84C2-1F7931D494C3}"/>
              </c:ext>
            </c:extLst>
          </c:dPt>
          <c:errBars>
            <c:errBarType val="both"/>
            <c:errValType val="fixedVal"/>
            <c:noEndCap val="0"/>
            <c:val val="1.0107599999999999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'Central Red Q FIgs'!$D$27:$D$28</c:f>
              <c:strCache>
                <c:ptCount val="2"/>
                <c:pt idx="0">
                  <c:v>C.Red</c:v>
                </c:pt>
                <c:pt idx="1">
                  <c:v>6D-del.</c:v>
                </c:pt>
              </c:strCache>
            </c:strRef>
          </c:cat>
          <c:val>
            <c:numRef>
              <c:f>'Central Red Q FIgs'!$E$27:$E$28</c:f>
              <c:numCache>
                <c:formatCode>General</c:formatCode>
                <c:ptCount val="2"/>
                <c:pt idx="0">
                  <c:v>13.79</c:v>
                </c:pt>
                <c:pt idx="1">
                  <c:v>20.32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1C-4CD3-84C2-1F7931D49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484376456"/>
        <c:axId val="484379408"/>
      </c:barChart>
      <c:catAx>
        <c:axId val="48437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9408"/>
        <c:crosses val="autoZero"/>
        <c:auto val="1"/>
        <c:lblAlgn val="ctr"/>
        <c:lblOffset val="100"/>
        <c:noMultiLvlLbl val="0"/>
      </c:catAx>
      <c:valAx>
        <c:axId val="48437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900"/>
              <a:t>Mixogr. peak</a:t>
            </a:r>
          </a:p>
        </c:rich>
      </c:tx>
      <c:layout>
        <c:manualLayout>
          <c:xMode val="edge"/>
          <c:yMode val="edge"/>
          <c:x val="0.24236712830791649"/>
          <c:y val="6.07824803149606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269530114039666"/>
          <c:y val="0.18866808396181536"/>
          <c:w val="0.60107613797330217"/>
          <c:h val="0.6881770400100314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6C-404B-AF95-D16D1A4F5023}"/>
              </c:ext>
            </c:extLst>
          </c:dPt>
          <c:errBars>
            <c:errBarType val="both"/>
            <c:errValType val="fixedVal"/>
            <c:noEndCap val="0"/>
            <c:val val="8.500000000000002E-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'Central Red Q FIgs'!$F$27:$F$28</c:f>
              <c:strCache>
                <c:ptCount val="2"/>
                <c:pt idx="0">
                  <c:v>C.Red</c:v>
                </c:pt>
                <c:pt idx="1">
                  <c:v>6D-del.</c:v>
                </c:pt>
              </c:strCache>
            </c:strRef>
          </c:cat>
          <c:val>
            <c:numRef>
              <c:f>'Central Red Q FIgs'!$G$27:$G$28</c:f>
              <c:numCache>
                <c:formatCode>General</c:formatCode>
                <c:ptCount val="2"/>
                <c:pt idx="0">
                  <c:v>2.95</c:v>
                </c:pt>
                <c:pt idx="1">
                  <c:v>3.87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6C-404B-AF95-D16D1A4F5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50"/>
        <c:axId val="484376456"/>
        <c:axId val="484379408"/>
      </c:barChart>
      <c:catAx>
        <c:axId val="484376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noFill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9408"/>
        <c:crosses val="autoZero"/>
        <c:auto val="1"/>
        <c:lblAlgn val="ctr"/>
        <c:lblOffset val="100"/>
        <c:noMultiLvlLbl val="0"/>
      </c:catAx>
      <c:valAx>
        <c:axId val="48437940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minutes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843764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/>
              <a:t>Grain yield (kg/ ha)</a:t>
            </a:r>
          </a:p>
        </c:rich>
      </c:tx>
      <c:layout>
        <c:manualLayout>
          <c:xMode val="edge"/>
          <c:yMode val="edge"/>
          <c:x val="0.23372597539066473"/>
          <c:y val="1.56922248115079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46981627296588"/>
          <c:y val="0.17171296296296296"/>
          <c:w val="0.82197462817147859"/>
          <c:h val="0.6688847894152852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19-4592-92CC-461F0C353FF0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Sheet1!$I$19:$I$20</c:f>
                <c:numCache>
                  <c:formatCode>General</c:formatCode>
                  <c:ptCount val="2"/>
                  <c:pt idx="0">
                    <c:v>169.51549129266763</c:v>
                  </c:pt>
                  <c:pt idx="1">
                    <c:v>436.24663124375945</c:v>
                  </c:pt>
                </c:numCache>
              </c:numRef>
            </c:plus>
            <c:minus>
              <c:numRef>
                <c:f>Sheet1!$I$19:$I$20</c:f>
                <c:numCache>
                  <c:formatCode>General</c:formatCode>
                  <c:ptCount val="2"/>
                  <c:pt idx="0">
                    <c:v>169.51549129266763</c:v>
                  </c:pt>
                  <c:pt idx="1">
                    <c:v>436.24663124375945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Sheet1!$G$19:$G$20</c:f>
              <c:strCache>
                <c:ptCount val="2"/>
                <c:pt idx="0">
                  <c:v>Control</c:v>
                </c:pt>
                <c:pt idx="1">
                  <c:v>gli-D2-del</c:v>
                </c:pt>
              </c:strCache>
            </c:strRef>
          </c:cat>
          <c:val>
            <c:numRef>
              <c:f>Sheet1!$H$19:$H$20</c:f>
              <c:numCache>
                <c:formatCode>0</c:formatCode>
                <c:ptCount val="2"/>
                <c:pt idx="0">
                  <c:v>3908.3208333333332</c:v>
                </c:pt>
                <c:pt idx="1">
                  <c:v>3780.1791666666663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19-4592-92CC-461F0C353F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571192"/>
        <c:axId val="335571520"/>
      </c:barChart>
      <c:catAx>
        <c:axId val="33557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5571520"/>
        <c:crosses val="autoZero"/>
        <c:auto val="1"/>
        <c:lblAlgn val="ctr"/>
        <c:lblOffset val="100"/>
        <c:noMultiLvlLbl val="0"/>
      </c:catAx>
      <c:valAx>
        <c:axId val="335571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5571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200"/>
              <a:t>Grain protein (%)</a:t>
            </a:r>
          </a:p>
        </c:rich>
      </c:tx>
      <c:layout>
        <c:manualLayout>
          <c:xMode val="edge"/>
          <c:yMode val="edge"/>
          <c:x val="0.27274969248027819"/>
          <c:y val="2.5411672428202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746981627296588"/>
          <c:y val="0.17171296296296296"/>
          <c:w val="0.82197462817147859"/>
          <c:h val="0.6396222791766069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187-498D-9AC6-758AF419808E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Sheet1!$M$19:$M$20</c:f>
                <c:numCache>
                  <c:formatCode>General</c:formatCode>
                  <c:ptCount val="2"/>
                  <c:pt idx="0">
                    <c:v>4.666666666666669E-2</c:v>
                  </c:pt>
                  <c:pt idx="1">
                    <c:v>0.25621171800767512</c:v>
                  </c:pt>
                </c:numCache>
              </c:numRef>
            </c:plus>
            <c:minus>
              <c:numRef>
                <c:f>Sheet1!$M$19:$M$20</c:f>
                <c:numCache>
                  <c:formatCode>General</c:formatCode>
                  <c:ptCount val="2"/>
                  <c:pt idx="0">
                    <c:v>4.666666666666669E-2</c:v>
                  </c:pt>
                  <c:pt idx="1">
                    <c:v>0.25621171800767512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Sheet1!$K$19:$K$20</c:f>
              <c:strCache>
                <c:ptCount val="2"/>
                <c:pt idx="0">
                  <c:v>Control</c:v>
                </c:pt>
                <c:pt idx="1">
                  <c:v>gli-D2-del</c:v>
                </c:pt>
              </c:strCache>
            </c:strRef>
          </c:cat>
          <c:val>
            <c:numRef>
              <c:f>Sheet1!$L$19:$L$20</c:f>
              <c:numCache>
                <c:formatCode>0.0</c:formatCode>
                <c:ptCount val="2"/>
                <c:pt idx="0">
                  <c:v>14.483333333333334</c:v>
                </c:pt>
                <c:pt idx="1">
                  <c:v>14.996666666666668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87-498D-9AC6-758AF4198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571192"/>
        <c:axId val="335571520"/>
      </c:barChart>
      <c:catAx>
        <c:axId val="335571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5571520"/>
        <c:crosses val="autoZero"/>
        <c:auto val="1"/>
        <c:lblAlgn val="ctr"/>
        <c:lblOffset val="100"/>
        <c:noMultiLvlLbl val="0"/>
      </c:catAx>
      <c:valAx>
        <c:axId val="335571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3557119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925539771656"/>
          <c:y val="0.14574101988206883"/>
          <c:w val="0.82347107366014238"/>
          <c:h val="0.748520353808166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99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27C1-47B2-9FA2-10AD721CCBFD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27C1-47B2-9FA2-10AD721CCBFD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7C1-47B2-9FA2-10AD721CCBFD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7-27C1-47B2-9FA2-10AD721CCBFD}"/>
              </c:ext>
            </c:extLst>
          </c:dPt>
          <c:errBars>
            <c:errBarType val="plus"/>
            <c:errValType val="cust"/>
            <c:noEndCap val="0"/>
            <c:plus>
              <c:numRef>
                <c:f>'K-AMYL Results (without 8)'!$O$4:$O$7</c:f>
                <c:numCache>
                  <c:formatCode>General</c:formatCode>
                  <c:ptCount val="4"/>
                  <c:pt idx="0">
                    <c:v>0.68315640556014623</c:v>
                  </c:pt>
                  <c:pt idx="1">
                    <c:v>1.0931693661133772</c:v>
                  </c:pt>
                  <c:pt idx="2">
                    <c:v>1.2489373226514735</c:v>
                  </c:pt>
                  <c:pt idx="3">
                    <c:v>0.97007407330977036</c:v>
                  </c:pt>
                </c:numCache>
              </c:numRef>
            </c:plus>
            <c:minus>
              <c:numRef>
                <c:f>'K-AMYL Results (without 8)'!$O$4:$O$7</c:f>
                <c:numCache>
                  <c:formatCode>General</c:formatCode>
                  <c:ptCount val="4"/>
                  <c:pt idx="0">
                    <c:v>0.68315640556014623</c:v>
                  </c:pt>
                  <c:pt idx="1">
                    <c:v>1.0931693661133772</c:v>
                  </c:pt>
                  <c:pt idx="2">
                    <c:v>1.2489373226514735</c:v>
                  </c:pt>
                  <c:pt idx="3">
                    <c:v>0.97007407330977036</c:v>
                  </c:pt>
                </c:numCache>
              </c:numRef>
            </c:minus>
          </c:errBars>
          <c:cat>
            <c:strRef>
              <c:f>'K-AMYL Results (without 8)'!$A$4:$A$7</c:f>
              <c:strCache>
                <c:ptCount val="4"/>
                <c:pt idx="0">
                  <c:v>A genome</c:v>
                </c:pt>
                <c:pt idx="1">
                  <c:v>B genome</c:v>
                </c:pt>
                <c:pt idx="2">
                  <c:v>A+B genome</c:v>
                </c:pt>
                <c:pt idx="3">
                  <c:v>Wildtype</c:v>
                </c:pt>
              </c:strCache>
            </c:strRef>
          </c:cat>
          <c:val>
            <c:numRef>
              <c:f>'K-AMYL Results (without 8)'!$H$4:$H$7</c:f>
              <c:numCache>
                <c:formatCode>0.00</c:formatCode>
                <c:ptCount val="4"/>
                <c:pt idx="0">
                  <c:v>26.978987128832483</c:v>
                </c:pt>
                <c:pt idx="1">
                  <c:v>28.58791098976408</c:v>
                </c:pt>
                <c:pt idx="2">
                  <c:v>40.09157849061868</c:v>
                </c:pt>
                <c:pt idx="3">
                  <c:v>26.553821218413209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C1-47B2-9FA2-10AD721CC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49024"/>
        <c:axId val="92454912"/>
      </c:barChart>
      <c:catAx>
        <c:axId val="924490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2454912"/>
        <c:crosses val="autoZero"/>
        <c:auto val="1"/>
        <c:lblAlgn val="ctr"/>
        <c:lblOffset val="100"/>
        <c:noMultiLvlLbl val="0"/>
      </c:catAx>
      <c:valAx>
        <c:axId val="92454912"/>
        <c:scaling>
          <c:orientation val="minMax"/>
          <c:max val="45"/>
          <c:min val="2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en-US" sz="1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% amylose</a:t>
                </a:r>
              </a:p>
            </c:rich>
          </c:tx>
          <c:layout>
            <c:manualLayout>
              <c:xMode val="edge"/>
              <c:yMode val="edge"/>
              <c:x val="2.5848848248795579E-3"/>
              <c:y val="0.3185135040380505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92449024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1139768216719"/>
          <c:y val="5.4321200344408786E-2"/>
          <c:w val="0.86510577771705255"/>
          <c:h val="0.7443596349624883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B42D-435B-A137-D872C82AEAD2}"/>
              </c:ext>
            </c:extLst>
          </c:dPt>
          <c:dPt>
            <c:idx val="1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3-B42D-435B-A137-D872C82AEAD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42D-435B-A137-D872C82AEAD2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7-B42D-435B-A137-D872C82AEAD2}"/>
              </c:ext>
            </c:extLst>
          </c:dPt>
          <c:errBars>
            <c:errBarType val="plus"/>
            <c:errValType val="cust"/>
            <c:noEndCap val="0"/>
            <c:plus>
              <c:numRef>
                <c:f>'RS Data'!$O$4:$O$7</c:f>
                <c:numCache>
                  <c:formatCode>General</c:formatCode>
                  <c:ptCount val="4"/>
                  <c:pt idx="0">
                    <c:v>0.20060938786270854</c:v>
                  </c:pt>
                  <c:pt idx="1">
                    <c:v>5.2762216693905552E-2</c:v>
                  </c:pt>
                  <c:pt idx="2">
                    <c:v>0.43540003677174266</c:v>
                  </c:pt>
                  <c:pt idx="3">
                    <c:v>7.6037047440226005E-2</c:v>
                  </c:pt>
                </c:numCache>
              </c:numRef>
            </c:plus>
            <c:minus>
              <c:numRef>
                <c:f>'RS Data'!$O$4:$O$7</c:f>
                <c:numCache>
                  <c:formatCode>General</c:formatCode>
                  <c:ptCount val="4"/>
                  <c:pt idx="0">
                    <c:v>0.20060938786270854</c:v>
                  </c:pt>
                  <c:pt idx="1">
                    <c:v>5.2762216693905552E-2</c:v>
                  </c:pt>
                  <c:pt idx="2">
                    <c:v>0.43540003677174266</c:v>
                  </c:pt>
                  <c:pt idx="3">
                    <c:v>7.6037047440226005E-2</c:v>
                  </c:pt>
                </c:numCache>
              </c:numRef>
            </c:minus>
          </c:errBars>
          <c:cat>
            <c:strRef>
              <c:f>'RS Data'!$A$4:$A$7</c:f>
              <c:strCache>
                <c:ptCount val="4"/>
                <c:pt idx="0">
                  <c:v>A genome</c:v>
                </c:pt>
                <c:pt idx="1">
                  <c:v>B genome</c:v>
                </c:pt>
                <c:pt idx="2">
                  <c:v>A + B genome</c:v>
                </c:pt>
                <c:pt idx="3">
                  <c:v>Wildtype</c:v>
                </c:pt>
              </c:strCache>
            </c:strRef>
          </c:cat>
          <c:val>
            <c:numRef>
              <c:f>'RS Data'!$H$4:$H$7</c:f>
              <c:numCache>
                <c:formatCode>0.00</c:formatCode>
                <c:ptCount val="4"/>
                <c:pt idx="0">
                  <c:v>0.5676750679178576</c:v>
                </c:pt>
                <c:pt idx="1">
                  <c:v>0.38543841497055326</c:v>
                </c:pt>
                <c:pt idx="2">
                  <c:v>2.8673358965303666</c:v>
                </c:pt>
                <c:pt idx="3">
                  <c:v>0.32216219058504719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2D-435B-A137-D872C82AE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496640"/>
        <c:axId val="92498176"/>
      </c:barChart>
      <c:catAx>
        <c:axId val="924966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92498176"/>
        <c:crosses val="autoZero"/>
        <c:auto val="1"/>
        <c:lblAlgn val="ctr"/>
        <c:lblOffset val="100"/>
        <c:noMultiLvlLbl val="0"/>
      </c:catAx>
      <c:valAx>
        <c:axId val="9249817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0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92496640"/>
        <c:crosses val="autoZero"/>
        <c:crossBetween val="between"/>
        <c:majorUnit val="1"/>
      </c:valAx>
      <c:spPr>
        <a:solidFill>
          <a:srgbClr val="FFFFCC"/>
        </a:solidFill>
        <a:ln w="9525" cap="flat" cmpd="sng" algn="ctr">
          <a:noFill/>
          <a:prstDash val="solid"/>
        </a:ln>
        <a:effectLst/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en-US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60 % increase amylose</a:t>
            </a:r>
          </a:p>
        </c:rich>
      </c:tx>
      <c:layout>
        <c:manualLayout>
          <c:xMode val="edge"/>
          <c:yMode val="edge"/>
          <c:x val="0.14442289285984208"/>
          <c:y val="5.084279938297291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096828090086648"/>
          <c:y val="3.4028424277731867E-2"/>
          <c:w val="0.83481248871378388"/>
          <c:h val="0.8521946267547433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FF"/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24F-4FFE-A30A-0EE2CDEE7F46}"/>
              </c:ext>
            </c:extLst>
          </c:dPt>
          <c:errBars>
            <c:errBarType val="both"/>
            <c:errValType val="cust"/>
            <c:noEndCap val="0"/>
            <c:plus>
              <c:numRef>
                <c:f>Sheet1!$D$20:$D$24</c:f>
                <c:numCache>
                  <c:formatCode>General</c:formatCode>
                  <c:ptCount val="5"/>
                  <c:pt idx="0">
                    <c:v>0.6</c:v>
                  </c:pt>
                  <c:pt idx="1">
                    <c:v>0.9</c:v>
                  </c:pt>
                  <c:pt idx="2">
                    <c:v>0.2</c:v>
                  </c:pt>
                  <c:pt idx="3">
                    <c:v>0.2</c:v>
                  </c:pt>
                  <c:pt idx="4">
                    <c:v>1.3</c:v>
                  </c:pt>
                </c:numCache>
              </c:numRef>
            </c:plus>
            <c:minus>
              <c:numRef>
                <c:f>Sheet1!$D$20:$D$24</c:f>
                <c:numCache>
                  <c:formatCode>General</c:formatCode>
                  <c:ptCount val="5"/>
                  <c:pt idx="0">
                    <c:v>0.6</c:v>
                  </c:pt>
                  <c:pt idx="1">
                    <c:v>0.9</c:v>
                  </c:pt>
                  <c:pt idx="2">
                    <c:v>0.2</c:v>
                  </c:pt>
                  <c:pt idx="3">
                    <c:v>0.2</c:v>
                  </c:pt>
                  <c:pt idx="4">
                    <c:v>1.3</c:v>
                  </c:pt>
                </c:numCache>
              </c:numRef>
            </c:minus>
          </c:errBars>
          <c:cat>
            <c:strRef>
              <c:f>Sheet1!$B$20:$B$24</c:f>
              <c:strCache>
                <c:ptCount val="5"/>
                <c:pt idx="0">
                  <c:v>Control</c:v>
                </c:pt>
                <c:pt idx="1">
                  <c:v>mut-AB</c:v>
                </c:pt>
                <c:pt idx="2">
                  <c:v>mut-AD</c:v>
                </c:pt>
                <c:pt idx="3">
                  <c:v>mut-BD</c:v>
                </c:pt>
                <c:pt idx="4">
                  <c:v>mut-ABD</c:v>
                </c:pt>
              </c:strCache>
            </c:strRef>
          </c:cat>
          <c:val>
            <c:numRef>
              <c:f>Sheet1!$C$20:$C$24</c:f>
              <c:numCache>
                <c:formatCode>0.0</c:formatCode>
                <c:ptCount val="5"/>
                <c:pt idx="0">
                  <c:v>30.7</c:v>
                </c:pt>
                <c:pt idx="1">
                  <c:v>35.6</c:v>
                </c:pt>
                <c:pt idx="2">
                  <c:v>34.9</c:v>
                </c:pt>
                <c:pt idx="3">
                  <c:v>31.6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24F-4FFE-A30A-0EE2CDEE7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20544"/>
        <c:axId val="115031424"/>
      </c:barChart>
      <c:catAx>
        <c:axId val="1150205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i="0"/>
            </a:pPr>
            <a:endParaRPr lang="en-US"/>
          </a:p>
        </c:txPr>
        <c:crossAx val="115031424"/>
        <c:crosses val="autoZero"/>
        <c:auto val="1"/>
        <c:lblAlgn val="ctr"/>
        <c:lblOffset val="100"/>
        <c:noMultiLvlLbl val="0"/>
      </c:catAx>
      <c:valAx>
        <c:axId val="115031424"/>
        <c:scaling>
          <c:orientation val="minMax"/>
          <c:min val="20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100" b="0"/>
                </a:pPr>
                <a:r>
                  <a:rPr lang="en-US" sz="1100" b="0" dirty="0"/>
                  <a:t>% amylose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5020544"/>
        <c:crosses val="autoZero"/>
        <c:crossBetween val="between"/>
      </c:valAx>
      <c:spPr>
        <a:solidFill>
          <a:srgbClr val="FFFFCC"/>
        </a:solidFill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0.45784</cdr:x>
      <cdr:y>0.18957</cdr:y>
    </cdr:from>
    <cdr:to>
      <cdr:x>0.69784</cdr:x>
      <cdr:y>0.27766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D32E5C-9456-4427-B9D4-02EA1853B574}"/>
            </a:ext>
          </a:extLst>
        </cdr:cNvPr>
        <cdr:cNvSpPr txBox="1"/>
      </cdr:nvSpPr>
      <cdr:spPr>
        <a:xfrm xmlns:a="http://schemas.openxmlformats.org/drawingml/2006/main">
          <a:off x="585673" y="396092"/>
          <a:ext cx="307009" cy="184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***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0.46504</cdr:x>
      <cdr:y>0.17178</cdr:y>
    </cdr:from>
    <cdr:to>
      <cdr:x>0.69784</cdr:x>
      <cdr:y>0.25987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97E9900-1BA8-4EF1-853C-592D5C4319F2}"/>
            </a:ext>
          </a:extLst>
        </cdr:cNvPr>
        <cdr:cNvSpPr txBox="1"/>
      </cdr:nvSpPr>
      <cdr:spPr>
        <a:xfrm xmlns:a="http://schemas.openxmlformats.org/drawingml/2006/main">
          <a:off x="594876" y="358915"/>
          <a:ext cx="297805" cy="184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**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0.45784</cdr:x>
      <cdr:y>0.18957</cdr:y>
    </cdr:from>
    <cdr:to>
      <cdr:x>0.69784</cdr:x>
      <cdr:y>0.27766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D32E5C-9456-4427-B9D4-02EA1853B574}"/>
            </a:ext>
          </a:extLst>
        </cdr:cNvPr>
        <cdr:cNvSpPr txBox="1"/>
      </cdr:nvSpPr>
      <cdr:spPr>
        <a:xfrm xmlns:a="http://schemas.openxmlformats.org/drawingml/2006/main">
          <a:off x="585673" y="396092"/>
          <a:ext cx="307009" cy="184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***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0.45784</cdr:x>
      <cdr:y>0.18957</cdr:y>
    </cdr:from>
    <cdr:to>
      <cdr:x>0.69784</cdr:x>
      <cdr:y>0.27766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C1D32E5C-9456-4427-B9D4-02EA1853B574}"/>
            </a:ext>
          </a:extLst>
        </cdr:cNvPr>
        <cdr:cNvSpPr txBox="1"/>
      </cdr:nvSpPr>
      <cdr:spPr>
        <a:xfrm xmlns:a="http://schemas.openxmlformats.org/drawingml/2006/main">
          <a:off x="585673" y="396092"/>
          <a:ext cx="307009" cy="1840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0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***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0.16639</cdr:x>
      <cdr:y>0.15054</cdr:y>
    </cdr:from>
    <cdr:to>
      <cdr:x>0.74112</cdr:x>
      <cdr:y>0.25742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5460" y="343842"/>
          <a:ext cx="1987669" cy="2441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 rtl="0"/>
          <a:r>
            <a: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51-81 % increase in amylose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0.12074</cdr:x>
      <cdr:y>0.06151</cdr:y>
    </cdr:from>
    <cdr:to>
      <cdr:x>0.83551</cdr:x>
      <cdr:y>0.16663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5262" y="138318"/>
          <a:ext cx="2576687" cy="236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 to 10-fold increase in resistant starch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0.39613</cdr:x>
      <cdr:y>0.30321</cdr:y>
    </cdr:from>
    <cdr:to>
      <cdr:x>0.45775</cdr:x>
      <cdr:y>0.42547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B8DD89E6-E69D-4735-92D3-2E6F35FF3165}"/>
            </a:ext>
          </a:extLst>
        </cdr:cNvPr>
        <cdr:cNvSpPr/>
      </cdr:nvSpPr>
      <cdr:spPr>
        <a:xfrm xmlns:a="http://schemas.openxmlformats.org/drawingml/2006/main">
          <a:off x="1811092" y="831761"/>
          <a:ext cx="281726" cy="335387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63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F1603-2AF3-4AB1-BC17-EC39797107A0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56CB8F-3680-44D1-8523-494081FAB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3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question of the relevance of plant sciences research for food security has been recently endorsed by the $75M funding of o basic plant science research program by the Howard Hughes Medical Institute, which fund</a:t>
            </a:r>
            <a:r>
              <a:rPr lang="en-US" baseline="0" dirty="0"/>
              <a:t> only high impact basic research. This program made a statement of the importance of wheat basic research by funding my wheat research program 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44EB-AFB4-458C-BCF6-AFFA0142C7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1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Working with mi Rancho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EC965-E46D-457A-9864-5145B6EF0E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73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proofing in baking?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bread baking, the word proofing most commonly refers to the final rise dough undergoes, which takes place after being shaped into a loaf, and before it is baked. In practice, however, the words proof and fermentation are sometimes used interchangeably.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CB8F-3680-44D1-8523-494081FAB99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34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measured multiple traits but I want to focus on color</a:t>
            </a:r>
            <a:r>
              <a:rPr lang="en-US" baseline="0" dirty="0"/>
              <a:t> as an example. </a:t>
            </a:r>
          </a:p>
          <a:p>
            <a:r>
              <a:rPr lang="en-US" dirty="0"/>
              <a:t>Confirmed Psy-B1 by sequencing mutants without yellow pigment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44EB-AFB4-458C-BCF6-AFFA0142C7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635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QTL only pasta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144EB-AFB4-458C-BCF6-AFFA0142C72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9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Premium price for protein: $22 per 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CB8F-3680-44D1-8523-494081FAB99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33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AC6C0-D39C-471A-AFF0-CE2F24625F09}" type="slidenum">
              <a:rPr lang="en-US"/>
              <a:pPr/>
              <a:t>3</a:t>
            </a:fld>
            <a:endParaRPr 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5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RNAi: 50% chlorophyll los 24 d later and peduncles turned yellow &gt;30 d later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CB8F-3680-44D1-8523-494081FAB99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03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Ay is not functional and Ax sometimes not functional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CB8F-3680-44D1-8523-494081FAB9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β-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mercaptoethanol (BME) is used to eliminate the disulphide bonds (is a potent reducing agent) </a:t>
            </a:r>
            <a:endParaRPr lang="en-US" dirty="0"/>
          </a:p>
          <a:p>
            <a:r>
              <a:rPr lang="en-US" dirty="0"/>
              <a:t>A minor portion of gliadins have an odd number of cysteines due to point mutations and are linked together or to glutenins. They appear either in alcohol-soluble oligomers in the gliadin fraction or in the alcohol-insoluble glutenin polymers. This form of gliadins is proposed to act as terminator of glutenin polymerization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LMW-GS contain eight </a:t>
            </a:r>
            <a:r>
              <a:rPr lang="de-DE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cysteines; six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residues are in positions homologous to a/b- and g-gliadins, and therefore, are proposed to be linked by intrachain disulphide bonds (Fig. 1). Two additional cysteine residues unique to LMW-GS are located in Sections I and IV. They are not able to form an intrachain bond, probably for steric reasons. Consequently, interchain disulphide bonds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CB8F-3680-44D1-8523-494081FAB9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39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CB8F-3680-44D1-8523-494081FAB99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1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16% increase gluten index, 50% more gluten strength and stability, 15% improved loaf volume and 80% higher baking score.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EC965-E46D-457A-9864-5145B6EF0E3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granule-bound starch synthase I (GBSSI)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56CB8F-3680-44D1-8523-494081FAB99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44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07336-AB7B-4572-91D0-EF75A3BEE7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89C16-E739-484B-8204-5ED7C0C1FB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0735-EA77-4B7F-A093-6CF0072F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41BEC-4228-46A8-91C6-6BA52622A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14A038-33D0-4D2E-87CF-241A3F21B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36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1F77D-1F26-4268-BD34-40ACD71C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F33088-C302-4EE3-8046-A3B71B340F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B2829-BFB6-45E8-B6C0-DC4E74E3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06085-BF23-49FA-99C7-50571C04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4D9AB-5012-404E-915C-B60063FB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3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A9440-8842-4D7D-8F31-62F5530DF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F462D-877B-4D3F-8912-135470236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3D936-5DCC-439F-B1B0-8F04DC67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22856-59E6-499F-A79B-80362492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2BD32-20B3-4B18-BFEF-006293DC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692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460BC-F472-4932-B32A-8C220E27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596C-626A-457F-A078-0A5FB7BC9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A22D4D-E043-4209-A800-7D29890EC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6487B-44D2-4D91-894E-CB27DC2E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0438E-D81D-4DB9-AF32-744B6B336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1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13AE0-273E-4F43-BDBD-334EB331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0E3D9-ED52-4FD0-9835-A44670DE4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D5445-44D5-4361-8D4D-8695E198C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55B51-9D37-4266-89EA-87D51AC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D5D6E-EED9-4593-BC4E-E408D526C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A951-3AC5-4B27-8C8F-1F08D44F1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86749-8A93-449C-80CB-9373C89D5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D3F6F-CFAB-4EFD-8B75-E0EBEF93D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811FF-4C75-4A13-B653-9E6933286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D015F-1A9B-483C-9860-3AA8BC43C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44A90-1817-4569-B4DC-816BE258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9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A8C03-FA76-4936-96C2-08C87148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C1311-B738-480F-897E-40F0B569B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A648E-C9BF-4FCD-BC53-9A2D1C731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C2B72-AF85-426D-804A-34D36CF2BD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5959D9-2A36-491F-81C0-B8C9B0488F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541B1A-AB94-4F1A-8AC3-36DFEF567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105D1D-202B-4D8F-A601-33D62C7D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E4CD17-6220-45F6-B2AE-564D1EED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8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940C-211A-4CC3-ACCF-6E7242CE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5F600D-4494-452D-BBD2-85F9976D8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BF3422-53D5-4563-B5E8-555603A34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C3F459-4212-42B0-A489-60DA9DCE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042A37-ACBE-435E-B012-ACECA8D1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C4B0BB-2E94-4F8D-8254-B7CB76EF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6875A-238D-41EE-ABCB-3DC7B3F4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61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0779-4AFE-4F5D-A2CC-88A4B2E7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E1D59-B043-4E3E-A10B-4D62B5090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99221-CE98-4721-ABD9-B26F815C57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BCD9F-5CBD-401A-B88D-68B48885E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2352A-08D5-4F4C-85BE-76A51C5E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24037-8F8C-4112-9CD1-6701639D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5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F54EE-BA7F-4CCB-96A0-7BDFE551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6AB2E-51C5-4A38-8DD7-C671C193C1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8874F7-41C4-43D8-AC2B-F25A40EE4A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D433EE-715D-41A4-9847-485B60AC5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74EAA-42D8-483B-AC6F-DEFB3751E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53953-9A59-4872-96FC-F3286731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29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E9A33C-C905-4440-BFB7-96FE124F1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CF492-5277-4B28-A387-10E1E3D67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7117D-E0C3-45E3-A2A8-73CF5E899B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FD6DE-41D7-4D72-9CDB-FC2FF38EFA04}" type="datetimeFigureOut">
              <a:rPr lang="en-US" smtClean="0"/>
              <a:t>5/14/2025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DAE2C-7DDC-4CAE-BDB8-65F9175D43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C2CDF-9364-4DC1-864B-49EB458B3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B45D-FF37-430B-A1A9-D817EE0F69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0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chart" Target="../charts/chart1.xml"/><Relationship Id="rId7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7.xml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6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microsoft.com/office/2007/relationships/hdphoto" Target="../media/hdphoto2.wdp"/><Relationship Id="rId10" Type="http://schemas.openxmlformats.org/officeDocument/2006/relationships/image" Target="../media/image50.jpe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Wheat Field 75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" y="8"/>
            <a:ext cx="12172493" cy="6857992"/>
          </a:xfrm>
          <a:prstGeom prst="rect">
            <a:avLst/>
          </a:prstGeom>
          <a:noFill/>
        </p:spPr>
      </p:pic>
      <p:pic>
        <p:nvPicPr>
          <p:cNvPr id="53254" name="Picture 6" descr="PSlogo medium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1970" y="3100531"/>
            <a:ext cx="1817242" cy="818706"/>
          </a:xfrm>
          <a:prstGeom prst="rect">
            <a:avLst/>
          </a:prstGeom>
          <a:solidFill>
            <a:srgbClr val="FFFF99">
              <a:alpha val="45000"/>
            </a:srgbClr>
          </a:solidFill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541185" y="2731199"/>
            <a:ext cx="32188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University of California, Davis </a:t>
            </a: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428216" y="800417"/>
            <a:ext cx="1144474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Breeding for improved wheat quality and nutritional value</a:t>
            </a:r>
          </a:p>
        </p:txBody>
      </p:sp>
    </p:spTree>
    <p:extLst>
      <p:ext uri="{BB962C8B-B14F-4D97-AF65-F5344CB8AC3E}">
        <p14:creationId xmlns:p14="http://schemas.microsoft.com/office/powerpoint/2010/main" val="3278771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D67F129A-7C92-476F-A05E-0330B8006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0" y="177999"/>
            <a:ext cx="2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Gluten models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FF8C2D-B71C-4E54-9193-641ABF5BBC5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53674" y="543819"/>
            <a:ext cx="155448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FE178C-646D-4E08-9C85-F94DFD19D25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08897" y="744473"/>
            <a:ext cx="3813686" cy="26862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C3DAA10-724F-4439-A3BC-9206FAB0CEA2}"/>
              </a:ext>
            </a:extLst>
          </p:cNvPr>
          <p:cNvSpPr/>
          <p:nvPr/>
        </p:nvSpPr>
        <p:spPr>
          <a:xfrm>
            <a:off x="4993343" y="750692"/>
            <a:ext cx="6918747" cy="1205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Gluten forms a three‐dimensional network stabilized by both covalent and noncovalent forces that traps CO</a:t>
            </a:r>
            <a:r>
              <a:rPr lang="en-US" sz="1600" baseline="-25000" dirty="0">
                <a:latin typeface="TimesTen-Roman"/>
              </a:rPr>
              <a:t>2</a:t>
            </a:r>
            <a:r>
              <a:rPr lang="en-US" sz="1600" dirty="0">
                <a:latin typeface="TimesTen-Roman"/>
              </a:rPr>
              <a:t> produced by yeast respiration.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Inter-chain disulphide bonds between cysteines (C=C) stabilize the polymers and contribute to elasticity.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074956-2F6B-4EAF-887A-D41AFB3616A5}"/>
              </a:ext>
            </a:extLst>
          </p:cNvPr>
          <p:cNvGrpSpPr/>
          <p:nvPr/>
        </p:nvGrpSpPr>
        <p:grpSpPr>
          <a:xfrm>
            <a:off x="371350" y="3652957"/>
            <a:ext cx="4621993" cy="2625565"/>
            <a:chOff x="371350" y="3652957"/>
            <a:chExt cx="4621993" cy="262556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3D61401-A9CB-4956-9DAE-763686AE5A21}"/>
                </a:ext>
              </a:extLst>
            </p:cNvPr>
            <p:cNvSpPr/>
            <p:nvPr/>
          </p:nvSpPr>
          <p:spPr>
            <a:xfrm>
              <a:off x="562687" y="3652957"/>
              <a:ext cx="414266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>
                  <a:latin typeface="AdvOTee460ee4"/>
                </a:rPr>
                <a:t>Continuous 3</a:t>
              </a:r>
              <a:r>
                <a:rPr lang="en-US" sz="1400" dirty="0">
                  <a:latin typeface="AdvOTee460ee4+20"/>
                </a:rPr>
                <a:t>‐D </a:t>
              </a:r>
              <a:r>
                <a:rPr lang="en-US" sz="1400" dirty="0">
                  <a:latin typeface="AdvOTee460ee4"/>
                </a:rPr>
                <a:t>network stabilized by covalent (red) and noncovalent forces (H-bonds). </a:t>
              </a:r>
              <a:r>
                <a:rPr lang="en-US" sz="1400" dirty="0">
                  <a:solidFill>
                    <a:srgbClr val="FF0000"/>
                  </a:solidFill>
                  <a:latin typeface="AdvOTee460ee4"/>
                </a:rPr>
                <a:t>Hypothetical model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3552DC0-78AB-4093-956D-FE100DEBC2D5}"/>
                </a:ext>
              </a:extLst>
            </p:cNvPr>
            <p:cNvGrpSpPr/>
            <p:nvPr/>
          </p:nvGrpSpPr>
          <p:grpSpPr>
            <a:xfrm>
              <a:off x="371350" y="4176177"/>
              <a:ext cx="4621993" cy="2102345"/>
              <a:chOff x="371350" y="4176177"/>
              <a:chExt cx="4621993" cy="2102345"/>
            </a:xfrm>
          </p:grpSpPr>
          <p:pic>
            <p:nvPicPr>
              <p:cNvPr id="16386" name="Picture 2" descr="https://ars.els-cdn.com/content/image/1-s2.0-S0733521022000753-ga1.jpg">
                <a:extLst>
                  <a:ext uri="{FF2B5EF4-FFF2-40B4-BE49-F238E27FC236}">
                    <a16:creationId xmlns:a16="http://schemas.microsoft.com/office/drawing/2014/main" id="{C714E420-EEF4-43A2-92E5-67031BA047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350" y="4176177"/>
                <a:ext cx="4530553" cy="21023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E0EC599-85FE-4FF8-8EF4-DEDDF40324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200000">
                <a:off x="4831418" y="5935755"/>
                <a:ext cx="171450" cy="1524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469BA195-DAAD-45A0-8F99-EE6955315748}"/>
              </a:ext>
            </a:extLst>
          </p:cNvPr>
          <p:cNvSpPr/>
          <p:nvPr/>
        </p:nvSpPr>
        <p:spPr>
          <a:xfrm>
            <a:off x="4981913" y="2076376"/>
            <a:ext cx="6918747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HMW‐GS associated with good quality (1Dx5 &amp; 1Bx7) &gt; cysteine residues than poor‐quality subunits (1Dx2 &amp; 1Bx20). Higher cross-link may contribute to increased </a:t>
            </a:r>
            <a:r>
              <a:rPr lang="en-US" sz="1600" u="sng" dirty="0">
                <a:latin typeface="TimesTen-Roman"/>
                <a:sym typeface="Wingdings" panose="05000000000000000000" pitchFamily="2" charset="2"/>
              </a:rPr>
              <a:t>elasticity.</a:t>
            </a:r>
            <a:endParaRPr lang="en-US" sz="1600" dirty="0">
              <a:latin typeface="TimesTen-Roman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Gliadins are mainly associated to the gluten  polymer by H bonds.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A minor portion of gliadins with odd number of cysteines can act as terminator of glutenin polymerization (“aggregated gliadins”)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Size of the “glutenin macropolymer” (GMP) correlate with BMQ.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TimesTen-Roman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310B3CF-2858-40B7-A500-A2FDCC818AAF}"/>
              </a:ext>
            </a:extLst>
          </p:cNvPr>
          <p:cNvGrpSpPr/>
          <p:nvPr/>
        </p:nvGrpSpPr>
        <p:grpSpPr>
          <a:xfrm>
            <a:off x="5290985" y="4790499"/>
            <a:ext cx="5967565" cy="1849271"/>
            <a:chOff x="5290985" y="4790499"/>
            <a:chExt cx="5967565" cy="184927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7640C5B-A36D-49D4-B007-059A94E7C7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46346" y="5430026"/>
              <a:ext cx="2394684" cy="94482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754F7A-59AE-453E-9370-E205C4D661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81160" y="5386530"/>
              <a:ext cx="1977390" cy="90719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0D2D6D5-8F70-4435-8C3A-D4246BC347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49290" y="4790499"/>
              <a:ext cx="2166084" cy="54731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9E8FD38-6DEB-4BE2-8E9C-AD329A314681}"/>
                </a:ext>
              </a:extLst>
            </p:cNvPr>
            <p:cNvSpPr txBox="1"/>
            <p:nvPr/>
          </p:nvSpPr>
          <p:spPr>
            <a:xfrm>
              <a:off x="8006814" y="4970560"/>
              <a:ext cx="28738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Most gliadins have </a:t>
              </a:r>
              <a:r>
                <a:rPr lang="en-US" sz="1200" dirty="0">
                  <a:solidFill>
                    <a:srgbClr val="0070C0"/>
                  </a:solidFill>
                </a:rPr>
                <a:t>only intramolecular C=C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2A929A-A94B-4F5B-972E-D87A315A34B3}"/>
                </a:ext>
              </a:extLst>
            </p:cNvPr>
            <p:cNvSpPr txBox="1"/>
            <p:nvPr/>
          </p:nvSpPr>
          <p:spPr>
            <a:xfrm>
              <a:off x="5290985" y="4925654"/>
              <a:ext cx="4828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70C0"/>
                  </a:solidFill>
                  <a:sym typeface="Symbol" panose="05050102010706020507" pitchFamily="18" charset="2"/>
                </a:rPr>
                <a:t>GLI</a:t>
              </a:r>
              <a:endParaRPr lang="en-US" sz="1200" dirty="0">
                <a:solidFill>
                  <a:srgbClr val="0070C0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F443155-6238-49A3-81A7-D0DB46DAF043}"/>
                </a:ext>
              </a:extLst>
            </p:cNvPr>
            <p:cNvSpPr txBox="1"/>
            <p:nvPr/>
          </p:nvSpPr>
          <p:spPr>
            <a:xfrm>
              <a:off x="5353289" y="5950594"/>
              <a:ext cx="51648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sym typeface="Symbol" panose="05050102010706020507" pitchFamily="18" charset="2"/>
                </a:rPr>
                <a:t>LMW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807A2E3-97B4-42AB-8DE5-3A66DF71796C}"/>
                </a:ext>
              </a:extLst>
            </p:cNvPr>
            <p:cNvSpPr txBox="1"/>
            <p:nvPr/>
          </p:nvSpPr>
          <p:spPr>
            <a:xfrm>
              <a:off x="8819759" y="5557790"/>
              <a:ext cx="5485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  <a:sym typeface="Symbol" panose="05050102010706020507" pitchFamily="18" charset="2"/>
                </a:rPr>
                <a:t>HMW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270950-6D72-4EB5-A06B-99CE29EDDCF4}"/>
                </a:ext>
              </a:extLst>
            </p:cNvPr>
            <p:cNvSpPr txBox="1"/>
            <p:nvPr/>
          </p:nvSpPr>
          <p:spPr>
            <a:xfrm>
              <a:off x="7015816" y="6362771"/>
              <a:ext cx="33514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LMW and HMW glutenins </a:t>
              </a:r>
              <a:r>
                <a:rPr lang="en-US" sz="1200" dirty="0">
                  <a:solidFill>
                    <a:srgbClr val="FF0000"/>
                  </a:solidFill>
                </a:rPr>
                <a:t>have intermolecular C=C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130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89B1E56-3BD7-45C9-8119-AB8AE3941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0" y="177999"/>
            <a:ext cx="82036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Radiation mutants without the 6D </a:t>
            </a:r>
            <a:r>
              <a:rPr lang="el-GR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α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-gliadins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Gli-D2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have stronger gluten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4B1442-BA32-4591-9D1E-059B9410E18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6799" y="567569"/>
            <a:ext cx="758952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7E8BA-F5C3-44DF-8021-B769C6C09D1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838519"/>
            <a:ext cx="2329726" cy="21033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60E11A-E4DE-4094-B90C-831B737E6EF4}"/>
              </a:ext>
            </a:extLst>
          </p:cNvPr>
          <p:cNvSpPr/>
          <p:nvPr/>
        </p:nvSpPr>
        <p:spPr>
          <a:xfrm>
            <a:off x="3032090" y="953296"/>
            <a:ext cx="525688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We used gamma radiation and fast neutrons to generate deletions in the alpha gliadins.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We found deletions for 6A (</a:t>
            </a:r>
            <a:r>
              <a:rPr lang="en-US" sz="1600" i="1" dirty="0">
                <a:latin typeface="TimesTen-Roman"/>
              </a:rPr>
              <a:t>gli-A2</a:t>
            </a:r>
            <a:r>
              <a:rPr lang="en-US" sz="1600" dirty="0">
                <a:latin typeface="TimesTen-Roman"/>
              </a:rPr>
              <a:t>)</a:t>
            </a:r>
            <a:r>
              <a:rPr lang="en-US" sz="1600" i="1" dirty="0">
                <a:latin typeface="TimesTen-Roman"/>
              </a:rPr>
              <a:t>,</a:t>
            </a:r>
            <a:r>
              <a:rPr lang="en-US" sz="1600" dirty="0">
                <a:latin typeface="TimesTen-Roman"/>
              </a:rPr>
              <a:t> 6B (</a:t>
            </a:r>
            <a:r>
              <a:rPr lang="en-US" sz="1600" i="1" dirty="0">
                <a:latin typeface="TimesTen-Roman"/>
              </a:rPr>
              <a:t>gli-B2</a:t>
            </a:r>
            <a:r>
              <a:rPr lang="en-US" sz="1600" dirty="0">
                <a:latin typeface="TimesTen-Roman"/>
              </a:rPr>
              <a:t>)and 6D (</a:t>
            </a:r>
            <a:r>
              <a:rPr lang="en-US" sz="1600" i="1" dirty="0">
                <a:latin typeface="TimesTen-Roman"/>
              </a:rPr>
              <a:t>gli-D2</a:t>
            </a:r>
            <a:r>
              <a:rPr lang="en-US" sz="1600" dirty="0">
                <a:latin typeface="TimesTen-Roman"/>
              </a:rPr>
              <a:t>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We used exome capture to estimate the size of the deletions and select the smallest ones.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4FA011-09D6-4450-8C4C-67A2D4B6CF53}"/>
              </a:ext>
            </a:extLst>
          </p:cNvPr>
          <p:cNvSpPr/>
          <p:nvPr/>
        </p:nvSpPr>
        <p:spPr>
          <a:xfrm>
            <a:off x="5351242" y="3421649"/>
            <a:ext cx="6473906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We evaluated BMQ parameters for all 3 lines in replicated field trials.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Lines with the 6D (</a:t>
            </a:r>
            <a:r>
              <a:rPr lang="en-US" sz="1600" i="1" dirty="0">
                <a:latin typeface="TimesTen-Roman"/>
              </a:rPr>
              <a:t>gli-D2</a:t>
            </a:r>
            <a:r>
              <a:rPr lang="en-US" sz="1600" dirty="0">
                <a:latin typeface="TimesTen-Roman"/>
              </a:rPr>
              <a:t>) deletion showed significantly stronger gluten and increased loaf volume and backing scores.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Gli-D2 </a:t>
            </a:r>
            <a:r>
              <a:rPr lang="en-US" sz="1600" dirty="0">
                <a:latin typeface="TimesTen-Roman"/>
              </a:rPr>
              <a:t>includes gliadins with </a:t>
            </a:r>
            <a:r>
              <a:rPr lang="en-US" sz="1600" b="1" dirty="0">
                <a:latin typeface="TimesTen-Roman"/>
              </a:rPr>
              <a:t>7 cysteines included in the gluten polymer </a:t>
            </a:r>
            <a:r>
              <a:rPr lang="en-US" sz="1600" dirty="0">
                <a:latin typeface="TimesTen-Roman"/>
              </a:rPr>
              <a:t>whereas </a:t>
            </a:r>
            <a:r>
              <a:rPr lang="en-US" sz="1600" i="1" dirty="0">
                <a:latin typeface="TimesTen-Roman"/>
              </a:rPr>
              <a:t>Gli-A2 </a:t>
            </a:r>
            <a:r>
              <a:rPr lang="en-US" sz="1600" dirty="0">
                <a:latin typeface="TimesTen-Roman"/>
              </a:rPr>
              <a:t>and </a:t>
            </a:r>
            <a:r>
              <a:rPr lang="en-US" sz="1600" i="1" dirty="0">
                <a:latin typeface="TimesTen-Roman"/>
              </a:rPr>
              <a:t>Gli-B2 </a:t>
            </a:r>
            <a:r>
              <a:rPr lang="en-US" sz="1600" dirty="0">
                <a:latin typeface="TimesTen-Roman"/>
              </a:rPr>
              <a:t>have gliadins with 6 cysteines (intramolecular)</a:t>
            </a:r>
            <a:endParaRPr lang="en-US" sz="1600" i="1" dirty="0">
              <a:latin typeface="TimesTen-Roman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This is good news because </a:t>
            </a:r>
            <a:r>
              <a:rPr lang="en-US" sz="1600" i="1" dirty="0">
                <a:latin typeface="TimesTen-Roman"/>
              </a:rPr>
              <a:t>Gli-D2 </a:t>
            </a:r>
            <a:r>
              <a:rPr lang="en-US" sz="1600" dirty="0">
                <a:latin typeface="TimesTen-Roman"/>
              </a:rPr>
              <a:t>includes some of the most allergenic gliadins for celiac disease.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F484D6-F4E6-4204-894F-6E6F0CB7915C}"/>
              </a:ext>
            </a:extLst>
          </p:cNvPr>
          <p:cNvSpPr/>
          <p:nvPr/>
        </p:nvSpPr>
        <p:spPr>
          <a:xfrm>
            <a:off x="5435127" y="5951558"/>
            <a:ext cx="647390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i="1" dirty="0"/>
              <a:t>gli-D2 </a:t>
            </a:r>
            <a:r>
              <a:rPr lang="en-US" sz="1600" dirty="0"/>
              <a:t>deletion produce increased gluten strength: 16% ↑ gluten index, 50% ↑ gluten strength and stability, 15% ↑ loaf volume &amp; 80% ↑ baking score</a:t>
            </a:r>
            <a:endParaRPr lang="en-US" sz="1600" dirty="0">
              <a:cs typeface="Times New Roman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CEE74E-23E5-993F-37B0-AB30C647C8C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169"/>
          <a:stretch/>
        </p:blipFill>
        <p:spPr>
          <a:xfrm>
            <a:off x="8250042" y="783487"/>
            <a:ext cx="3433958" cy="223053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2988158-3DEE-0A0B-BDAE-B843A4526FA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52" y="3000542"/>
            <a:ext cx="5068275" cy="346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3BC0D-B9CC-1504-0517-85CA5F3B5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936" y="264460"/>
            <a:ext cx="6747789" cy="751156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Deletion of </a:t>
            </a:r>
            <a:r>
              <a:rPr 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-gliadins from 6D increase quality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D2DDD0A-60D4-4244-D9DC-37DC75D0F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060" y="5749361"/>
            <a:ext cx="2732674" cy="3047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Rottersman et al. 2025 TAG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F582D9-7C48-7C6F-FBA6-C70A147BE0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890" y="1762286"/>
            <a:ext cx="3954608" cy="38172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DDF8B34-5E71-E5C0-AE50-C3E868A8E507}"/>
              </a:ext>
            </a:extLst>
          </p:cNvPr>
          <p:cNvGrpSpPr/>
          <p:nvPr/>
        </p:nvGrpSpPr>
        <p:grpSpPr>
          <a:xfrm>
            <a:off x="535818" y="1052567"/>
            <a:ext cx="5664521" cy="2004044"/>
            <a:chOff x="839125" y="4598637"/>
            <a:chExt cx="5398128" cy="2018683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B9A77973-F84B-E177-CF8B-CE6B2757A0B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78902600"/>
                </p:ext>
              </p:extLst>
            </p:nvPr>
          </p:nvGraphicFramePr>
          <p:xfrm>
            <a:off x="4697088" y="4879960"/>
            <a:ext cx="1463040" cy="1737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4FA46F7B-0BE9-CD7C-2180-EA3E0808254C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51196526"/>
                </p:ext>
              </p:extLst>
            </p:nvPr>
          </p:nvGraphicFramePr>
          <p:xfrm>
            <a:off x="839125" y="4879960"/>
            <a:ext cx="1463040" cy="1737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88F07807-3D85-E3A3-E07C-577A92B80DF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8329557"/>
                </p:ext>
              </p:extLst>
            </p:nvPr>
          </p:nvGraphicFramePr>
          <p:xfrm>
            <a:off x="2160445" y="4879960"/>
            <a:ext cx="1463040" cy="1737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8" name="Chart 7">
              <a:extLst>
                <a:ext uri="{FF2B5EF4-FFF2-40B4-BE49-F238E27FC236}">
                  <a16:creationId xmlns:a16="http://schemas.microsoft.com/office/drawing/2014/main" id="{1FE06FDA-EBC0-3364-1BF3-A049B652748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0033469"/>
                </p:ext>
              </p:extLst>
            </p:nvPr>
          </p:nvGraphicFramePr>
          <p:xfrm>
            <a:off x="3406196" y="4879960"/>
            <a:ext cx="1463040" cy="1737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D39F99F-03FB-5C86-CB5E-F55BBE69757B}"/>
                </a:ext>
              </a:extLst>
            </p:cNvPr>
            <p:cNvSpPr txBox="1"/>
            <p:nvPr/>
          </p:nvSpPr>
          <p:spPr>
            <a:xfrm>
              <a:off x="889000" y="4598637"/>
              <a:ext cx="4916176" cy="2606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Commercial variety UC-Central Red background (good quality)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2564296-C87E-B89D-3C54-78917AE51867}"/>
                </a:ext>
              </a:extLst>
            </p:cNvPr>
            <p:cNvSpPr txBox="1"/>
            <p:nvPr/>
          </p:nvSpPr>
          <p:spPr>
            <a:xfrm>
              <a:off x="1197341" y="6387246"/>
              <a:ext cx="5039912" cy="1954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Cen.Red  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gli-D2               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Cen.Red  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gli-D2               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Cen.Red  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gli-D2            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Cen.Red  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</a:t>
              </a:r>
              <a:r>
                <a:rPr lang="en-US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gli-D2   </a:t>
              </a:r>
            </a:p>
          </p:txBody>
        </p:sp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A0892EC-6880-93B9-E873-0A034441EA2D}"/>
              </a:ext>
            </a:extLst>
          </p:cNvPr>
          <p:cNvSpPr txBox="1">
            <a:spLocks/>
          </p:cNvSpPr>
          <p:nvPr/>
        </p:nvSpPr>
        <p:spPr>
          <a:xfrm>
            <a:off x="7701805" y="1074991"/>
            <a:ext cx="2696519" cy="872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Loaf volume of lines with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-gliadins deletions</a:t>
            </a:r>
          </a:p>
        </p:txBody>
      </p: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422BD93C-90B1-D97F-DBB9-5742D0124347}"/>
              </a:ext>
            </a:extLst>
          </p:cNvPr>
          <p:cNvGrpSpPr/>
          <p:nvPr/>
        </p:nvGrpSpPr>
        <p:grpSpPr>
          <a:xfrm>
            <a:off x="452875" y="3261040"/>
            <a:ext cx="5747464" cy="3382542"/>
            <a:chOff x="452875" y="3261040"/>
            <a:chExt cx="5747464" cy="3382542"/>
          </a:xfrm>
        </p:grpSpPr>
        <p:sp>
          <p:nvSpPr>
            <p:cNvPr id="187" name="Content Placeholder 2">
              <a:extLst>
                <a:ext uri="{FF2B5EF4-FFF2-40B4-BE49-F238E27FC236}">
                  <a16:creationId xmlns:a16="http://schemas.microsoft.com/office/drawing/2014/main" id="{D6F37857-A634-C7FD-6751-DFE6C26494D2}"/>
                </a:ext>
              </a:extLst>
            </p:cNvPr>
            <p:cNvSpPr txBox="1">
              <a:spLocks/>
            </p:cNvSpPr>
            <p:nvPr/>
          </p:nvSpPr>
          <p:spPr>
            <a:xfrm>
              <a:off x="469977" y="3261040"/>
              <a:ext cx="5612185" cy="3135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Deletions of HMW-GS reduce gluten strength (Zhang 2020 JCS)</a:t>
              </a:r>
            </a:p>
          </p:txBody>
        </p:sp>
        <p:sp>
          <p:nvSpPr>
            <p:cNvPr id="188" name="Content Placeholder 2">
              <a:extLst>
                <a:ext uri="{FF2B5EF4-FFF2-40B4-BE49-F238E27FC236}">
                  <a16:creationId xmlns:a16="http://schemas.microsoft.com/office/drawing/2014/main" id="{E4F6560F-C832-3924-1975-D21C3748899E}"/>
                </a:ext>
              </a:extLst>
            </p:cNvPr>
            <p:cNvSpPr txBox="1">
              <a:spLocks/>
            </p:cNvSpPr>
            <p:nvPr/>
          </p:nvSpPr>
          <p:spPr>
            <a:xfrm>
              <a:off x="650220" y="3611558"/>
              <a:ext cx="2842468" cy="27952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Mixograph                  Alveograph</a:t>
              </a:r>
            </a:p>
          </p:txBody>
        </p:sp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id="{6C896C25-7456-FA7B-0D2A-6BCEF38AF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875" y="3851223"/>
              <a:ext cx="1406132" cy="2792359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id="{A85DAA4B-1015-565B-A4AF-24362A8BF7D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58417" y="3878864"/>
              <a:ext cx="4041922" cy="27370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1067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D0E5735-53DA-42AD-8728-83522F446555}"/>
              </a:ext>
            </a:extLst>
          </p:cNvPr>
          <p:cNvGrpSpPr/>
          <p:nvPr/>
        </p:nvGrpSpPr>
        <p:grpSpPr>
          <a:xfrm>
            <a:off x="645101" y="1317407"/>
            <a:ext cx="8507117" cy="3806436"/>
            <a:chOff x="1988014" y="2080521"/>
            <a:chExt cx="8507117" cy="4047324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BA1491B-FC6D-4598-8FBC-FE76EF5276EA}"/>
                </a:ext>
              </a:extLst>
            </p:cNvPr>
            <p:cNvGrpSpPr/>
            <p:nvPr/>
          </p:nvGrpSpPr>
          <p:grpSpPr>
            <a:xfrm>
              <a:off x="1988014" y="2436652"/>
              <a:ext cx="435164" cy="3688072"/>
              <a:chOff x="1979113" y="2718148"/>
              <a:chExt cx="290186" cy="2467626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98D8D181-F3F7-46B7-82DD-FE275DD03B1C}"/>
                  </a:ext>
                </a:extLst>
              </p:cNvPr>
              <p:cNvSpPr/>
              <p:nvPr/>
            </p:nvSpPr>
            <p:spPr>
              <a:xfrm>
                <a:off x="2079321" y="2718148"/>
                <a:ext cx="88039" cy="7108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41D0D12-A4E8-4610-B5B0-E5798C4E80A8}"/>
                  </a:ext>
                </a:extLst>
              </p:cNvPr>
              <p:cNvSpPr/>
              <p:nvPr/>
            </p:nvSpPr>
            <p:spPr>
              <a:xfrm>
                <a:off x="2079321" y="3507288"/>
                <a:ext cx="88039" cy="1252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DD5579-3809-4AEC-A2BC-3CCBF5EFED63}"/>
                  </a:ext>
                </a:extLst>
              </p:cNvPr>
              <p:cNvSpPr/>
              <p:nvPr/>
            </p:nvSpPr>
            <p:spPr>
              <a:xfrm>
                <a:off x="2079321" y="3710835"/>
                <a:ext cx="88039" cy="14749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D3A860B-7B8F-4D98-BCF9-56D12107C556}"/>
                  </a:ext>
                </a:extLst>
              </p:cNvPr>
              <p:cNvCxnSpPr/>
              <p:nvPr/>
            </p:nvCxnSpPr>
            <p:spPr>
              <a:xfrm>
                <a:off x="1979113" y="2768252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6B9E431-ED3D-4244-BA17-E59D9EAFED4A}"/>
                  </a:ext>
                </a:extLst>
              </p:cNvPr>
              <p:cNvCxnSpPr/>
              <p:nvPr/>
            </p:nvCxnSpPr>
            <p:spPr>
              <a:xfrm>
                <a:off x="1981201" y="3008334"/>
                <a:ext cx="2880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6386C3EF-6F44-4FB8-ABF1-74C9EB172FA7}"/>
                  </a:ext>
                </a:extLst>
              </p:cNvPr>
              <p:cNvCxnSpPr/>
              <p:nvPr/>
            </p:nvCxnSpPr>
            <p:spPr>
              <a:xfrm>
                <a:off x="1981201" y="3951082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9B1EF39-F494-445C-B8AC-7B93EE04FBB2}"/>
                </a:ext>
              </a:extLst>
            </p:cNvPr>
            <p:cNvGrpSpPr/>
            <p:nvPr/>
          </p:nvGrpSpPr>
          <p:grpSpPr>
            <a:xfrm>
              <a:off x="3475083" y="2439773"/>
              <a:ext cx="435164" cy="3688072"/>
              <a:chOff x="2945703" y="2732762"/>
              <a:chExt cx="290186" cy="2467626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7C184-F911-4927-91DC-4BE0CD12CE3E}"/>
                  </a:ext>
                </a:extLst>
              </p:cNvPr>
              <p:cNvSpPr/>
              <p:nvPr/>
            </p:nvSpPr>
            <p:spPr>
              <a:xfrm>
                <a:off x="3045911" y="2732762"/>
                <a:ext cx="88039" cy="7108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8C2EE7D-7D77-4C0D-B430-C39F814DCA6B}"/>
                  </a:ext>
                </a:extLst>
              </p:cNvPr>
              <p:cNvSpPr/>
              <p:nvPr/>
            </p:nvSpPr>
            <p:spPr>
              <a:xfrm>
                <a:off x="3045911" y="3521902"/>
                <a:ext cx="88039" cy="1252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ED921DF-6E3F-464C-912C-48143BA40B0B}"/>
                  </a:ext>
                </a:extLst>
              </p:cNvPr>
              <p:cNvSpPr/>
              <p:nvPr/>
            </p:nvSpPr>
            <p:spPr>
              <a:xfrm>
                <a:off x="3045911" y="3725449"/>
                <a:ext cx="88039" cy="14749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C8D742BE-0EEA-4F4D-9562-4490EBFC1330}"/>
                  </a:ext>
                </a:extLst>
              </p:cNvPr>
              <p:cNvCxnSpPr/>
              <p:nvPr/>
            </p:nvCxnSpPr>
            <p:spPr>
              <a:xfrm>
                <a:off x="2945703" y="2782866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AE7BE4C-D2A2-46C9-AC0F-C1E8E7F38FFC}"/>
                  </a:ext>
                </a:extLst>
              </p:cNvPr>
              <p:cNvCxnSpPr/>
              <p:nvPr/>
            </p:nvCxnSpPr>
            <p:spPr>
              <a:xfrm>
                <a:off x="2947791" y="3022948"/>
                <a:ext cx="2880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72168A7-5C8F-435F-8FD0-B74B5D12C77A}"/>
                  </a:ext>
                </a:extLst>
              </p:cNvPr>
              <p:cNvCxnSpPr/>
              <p:nvPr/>
            </p:nvCxnSpPr>
            <p:spPr>
              <a:xfrm>
                <a:off x="2947791" y="3965696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1E33FA8-3F76-4FF5-A6EB-08D5A454BD68}"/>
                </a:ext>
              </a:extLst>
            </p:cNvPr>
            <p:cNvSpPr txBox="1"/>
            <p:nvPr/>
          </p:nvSpPr>
          <p:spPr>
            <a:xfrm>
              <a:off x="3931955" y="4131481"/>
              <a:ext cx="1284819" cy="41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HMW-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Glu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5346017F-8C32-40F2-928A-E7CE5E75A0E2}"/>
                </a:ext>
              </a:extLst>
            </p:cNvPr>
            <p:cNvGrpSpPr/>
            <p:nvPr/>
          </p:nvGrpSpPr>
          <p:grpSpPr>
            <a:xfrm>
              <a:off x="5769817" y="2421052"/>
              <a:ext cx="432032" cy="3688073"/>
              <a:chOff x="7016653" y="2720236"/>
              <a:chExt cx="288098" cy="246762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2B8B1F6-F601-43FE-98A4-3EF1623AB789}"/>
                  </a:ext>
                </a:extLst>
              </p:cNvPr>
              <p:cNvSpPr/>
              <p:nvPr/>
            </p:nvSpPr>
            <p:spPr>
              <a:xfrm>
                <a:off x="7116861" y="2720236"/>
                <a:ext cx="88039" cy="7108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12C7C5D-AB5D-4EC6-9814-D4967BFCC8DF}"/>
                  </a:ext>
                </a:extLst>
              </p:cNvPr>
              <p:cNvSpPr/>
              <p:nvPr/>
            </p:nvSpPr>
            <p:spPr>
              <a:xfrm>
                <a:off x="7116861" y="3509376"/>
                <a:ext cx="88039" cy="1252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19989C4-C9B7-40C5-80AD-ADB9502B4CD0}"/>
                  </a:ext>
                </a:extLst>
              </p:cNvPr>
              <p:cNvSpPr/>
              <p:nvPr/>
            </p:nvSpPr>
            <p:spPr>
              <a:xfrm>
                <a:off x="7116861" y="3712923"/>
                <a:ext cx="88039" cy="14749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4B238C44-1D30-443E-8978-C9466D47FEAC}"/>
                  </a:ext>
                </a:extLst>
              </p:cNvPr>
              <p:cNvCxnSpPr/>
              <p:nvPr/>
            </p:nvCxnSpPr>
            <p:spPr>
              <a:xfrm>
                <a:off x="7016653" y="2770340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0A486FB-6060-44D9-A694-7E71985493D7}"/>
                </a:ext>
              </a:extLst>
            </p:cNvPr>
            <p:cNvGrpSpPr/>
            <p:nvPr/>
          </p:nvGrpSpPr>
          <p:grpSpPr>
            <a:xfrm>
              <a:off x="7057805" y="2424173"/>
              <a:ext cx="432032" cy="3688073"/>
              <a:chOff x="8121029" y="2734850"/>
              <a:chExt cx="288098" cy="246762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B9AA011-5FC2-4DD0-A6F5-8A04300469A8}"/>
                  </a:ext>
                </a:extLst>
              </p:cNvPr>
              <p:cNvSpPr/>
              <p:nvPr/>
            </p:nvSpPr>
            <p:spPr>
              <a:xfrm>
                <a:off x="8221237" y="2734850"/>
                <a:ext cx="88039" cy="7108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45FF6F32-3969-4CC2-9612-97A2411D6240}"/>
                  </a:ext>
                </a:extLst>
              </p:cNvPr>
              <p:cNvSpPr/>
              <p:nvPr/>
            </p:nvSpPr>
            <p:spPr>
              <a:xfrm>
                <a:off x="8221237" y="3523990"/>
                <a:ext cx="88039" cy="1252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51A6896-BCE5-4595-A356-CD4CE90C95BF}"/>
                  </a:ext>
                </a:extLst>
              </p:cNvPr>
              <p:cNvSpPr/>
              <p:nvPr/>
            </p:nvSpPr>
            <p:spPr>
              <a:xfrm>
                <a:off x="8221237" y="3727537"/>
                <a:ext cx="88039" cy="14749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298607E-EE44-4CD5-B597-5F9CEF9F038D}"/>
                  </a:ext>
                </a:extLst>
              </p:cNvPr>
              <p:cNvCxnSpPr/>
              <p:nvPr/>
            </p:nvCxnSpPr>
            <p:spPr>
              <a:xfrm>
                <a:off x="8121029" y="2784954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E7E828D-3BE1-4313-84EF-FCD7AC04406A}"/>
                </a:ext>
              </a:extLst>
            </p:cNvPr>
            <p:cNvSpPr txBox="1"/>
            <p:nvPr/>
          </p:nvSpPr>
          <p:spPr>
            <a:xfrm>
              <a:off x="5779587" y="2080521"/>
              <a:ext cx="174265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6A      6B        6D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B1BDABF-DA75-46B4-B2F2-2DA37AFABCE4}"/>
                </a:ext>
              </a:extLst>
            </p:cNvPr>
            <p:cNvSpPr txBox="1"/>
            <p:nvPr/>
          </p:nvSpPr>
          <p:spPr>
            <a:xfrm>
              <a:off x="7488919" y="2321411"/>
              <a:ext cx="704813" cy="41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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Gli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2B71FD6-166D-445E-9653-CB733AD0AAEC}"/>
                </a:ext>
              </a:extLst>
            </p:cNvPr>
            <p:cNvGrpSpPr/>
            <p:nvPr/>
          </p:nvGrpSpPr>
          <p:grpSpPr>
            <a:xfrm>
              <a:off x="6370003" y="2418918"/>
              <a:ext cx="432032" cy="3688073"/>
              <a:chOff x="7016653" y="2720236"/>
              <a:chExt cx="288098" cy="2467626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C088D836-5198-4234-BDB9-514DE6D60DDE}"/>
                  </a:ext>
                </a:extLst>
              </p:cNvPr>
              <p:cNvSpPr/>
              <p:nvPr/>
            </p:nvSpPr>
            <p:spPr>
              <a:xfrm>
                <a:off x="7116861" y="2720236"/>
                <a:ext cx="88039" cy="7108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4BA2646E-075B-4DDD-9FE3-31E69F5C8783}"/>
                  </a:ext>
                </a:extLst>
              </p:cNvPr>
              <p:cNvSpPr/>
              <p:nvPr/>
            </p:nvSpPr>
            <p:spPr>
              <a:xfrm>
                <a:off x="7116861" y="3509376"/>
                <a:ext cx="88039" cy="1252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A2432A1-5048-4554-B0A6-06D6D1EDF8E0}"/>
                  </a:ext>
                </a:extLst>
              </p:cNvPr>
              <p:cNvSpPr/>
              <p:nvPr/>
            </p:nvSpPr>
            <p:spPr>
              <a:xfrm>
                <a:off x="7116861" y="3712923"/>
                <a:ext cx="88039" cy="14749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386B5BDC-9014-4556-9546-8C9994D2FB03}"/>
                  </a:ext>
                </a:extLst>
              </p:cNvPr>
              <p:cNvCxnSpPr/>
              <p:nvPr/>
            </p:nvCxnSpPr>
            <p:spPr>
              <a:xfrm>
                <a:off x="7016653" y="2770340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1451C79-25F3-4A90-BFE6-ED54DCE10ADC}"/>
                </a:ext>
              </a:extLst>
            </p:cNvPr>
            <p:cNvSpPr txBox="1"/>
            <p:nvPr/>
          </p:nvSpPr>
          <p:spPr>
            <a:xfrm>
              <a:off x="4380172" y="2323214"/>
              <a:ext cx="10394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/ LMW-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Glu</a:t>
              </a: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8CC222A-D1B9-4DA9-A28A-A8BF84526C2F}"/>
                </a:ext>
              </a:extLst>
            </p:cNvPr>
            <p:cNvGrpSpPr/>
            <p:nvPr/>
          </p:nvGrpSpPr>
          <p:grpSpPr>
            <a:xfrm>
              <a:off x="2741981" y="2434518"/>
              <a:ext cx="435164" cy="3688072"/>
              <a:chOff x="1979113" y="2718148"/>
              <a:chExt cx="290186" cy="2467626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24CE01E-1216-4502-8471-62D507A568A0}"/>
                  </a:ext>
                </a:extLst>
              </p:cNvPr>
              <p:cNvSpPr/>
              <p:nvPr/>
            </p:nvSpPr>
            <p:spPr>
              <a:xfrm>
                <a:off x="2079321" y="2718148"/>
                <a:ext cx="88039" cy="71085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3C73B96D-5F2D-405F-B8E2-0967D14E3D69}"/>
                  </a:ext>
                </a:extLst>
              </p:cNvPr>
              <p:cNvSpPr/>
              <p:nvPr/>
            </p:nvSpPr>
            <p:spPr>
              <a:xfrm>
                <a:off x="2079321" y="3507288"/>
                <a:ext cx="88039" cy="12526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2529E12-BFD7-4F34-8149-EA53A46D5F70}"/>
                  </a:ext>
                </a:extLst>
              </p:cNvPr>
              <p:cNvSpPr/>
              <p:nvPr/>
            </p:nvSpPr>
            <p:spPr>
              <a:xfrm>
                <a:off x="2079321" y="3710835"/>
                <a:ext cx="88039" cy="1474939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41A8C0D6-276D-4CAC-957D-3EEB13232076}"/>
                  </a:ext>
                </a:extLst>
              </p:cNvPr>
              <p:cNvCxnSpPr/>
              <p:nvPr/>
            </p:nvCxnSpPr>
            <p:spPr>
              <a:xfrm>
                <a:off x="1979113" y="2768252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5AEA1A33-4941-49A2-A4D2-E325767F40BA}"/>
                  </a:ext>
                </a:extLst>
              </p:cNvPr>
              <p:cNvCxnSpPr/>
              <p:nvPr/>
            </p:nvCxnSpPr>
            <p:spPr>
              <a:xfrm>
                <a:off x="1981201" y="3008334"/>
                <a:ext cx="28809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DD8B56A-A3FC-4D80-8D95-FF145C848ADB}"/>
                  </a:ext>
                </a:extLst>
              </p:cNvPr>
              <p:cNvCxnSpPr/>
              <p:nvPr/>
            </p:nvCxnSpPr>
            <p:spPr>
              <a:xfrm>
                <a:off x="1981201" y="3951082"/>
                <a:ext cx="288098" cy="0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6CB7874-A462-4BA8-820A-B89FE1616646}"/>
                </a:ext>
              </a:extLst>
            </p:cNvPr>
            <p:cNvSpPr txBox="1"/>
            <p:nvPr/>
          </p:nvSpPr>
          <p:spPr>
            <a:xfrm>
              <a:off x="1997547" y="2080521"/>
              <a:ext cx="19157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1A         1B        1D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05FE8A6-76A3-422F-A0F3-76AAAEBD5902}"/>
                </a:ext>
              </a:extLst>
            </p:cNvPr>
            <p:cNvSpPr txBox="1"/>
            <p:nvPr/>
          </p:nvSpPr>
          <p:spPr>
            <a:xfrm>
              <a:off x="3916913" y="2700794"/>
              <a:ext cx="810585" cy="41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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Gli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B6B03E1-286D-4585-B9C9-1DDEE6EAC4A9}"/>
                </a:ext>
              </a:extLst>
            </p:cNvPr>
            <p:cNvSpPr txBox="1"/>
            <p:nvPr/>
          </p:nvSpPr>
          <p:spPr>
            <a:xfrm>
              <a:off x="3967967" y="2324314"/>
              <a:ext cx="810585" cy="41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</a:t>
              </a: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Gli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E68DA9D-7D56-4F58-A4FC-28D737422190}"/>
                </a:ext>
              </a:extLst>
            </p:cNvPr>
            <p:cNvGrpSpPr/>
            <p:nvPr/>
          </p:nvGrpSpPr>
          <p:grpSpPr>
            <a:xfrm>
              <a:off x="7639479" y="2312057"/>
              <a:ext cx="2855652" cy="3739408"/>
              <a:chOff x="7639479" y="2312057"/>
              <a:chExt cx="2855652" cy="373940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4AA7B1A2-2FC6-483E-9ADD-CB60CA5AFAE8}"/>
                  </a:ext>
                </a:extLst>
              </p:cNvPr>
              <p:cNvGrpSpPr/>
              <p:nvPr/>
            </p:nvGrpSpPr>
            <p:grpSpPr>
              <a:xfrm>
                <a:off x="7639479" y="2312057"/>
                <a:ext cx="2855652" cy="3739408"/>
                <a:chOff x="6987098" y="2784710"/>
                <a:chExt cx="1904272" cy="2501974"/>
              </a:xfrm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8638FF55-C576-4835-80ED-BB680066F1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7353575" y="3137157"/>
                  <a:ext cx="1537795" cy="2149527"/>
                </a:xfrm>
                <a:prstGeom prst="rect">
                  <a:avLst/>
                </a:prstGeom>
              </p:spPr>
            </p:pic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8C9C5D74-BCE5-4436-AFB4-9063531AECD1}"/>
                    </a:ext>
                  </a:extLst>
                </p:cNvPr>
                <p:cNvSpPr txBox="1"/>
                <p:nvPr/>
              </p:nvSpPr>
              <p:spPr>
                <a:xfrm>
                  <a:off x="6987098" y="3341898"/>
                  <a:ext cx="238590" cy="16680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6A</a:t>
                  </a: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2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9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6B</a:t>
                  </a: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endParaRPr lang="en-US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r>
                    <a:rPr lang="en-US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6D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1F2926E9-3630-40D0-AEB8-D81DA05AA140}"/>
                    </a:ext>
                  </a:extLst>
                </p:cNvPr>
                <p:cNvSpPr txBox="1"/>
                <p:nvPr/>
              </p:nvSpPr>
              <p:spPr>
                <a:xfrm>
                  <a:off x="7308151" y="2784710"/>
                  <a:ext cx="1379162" cy="3088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i="1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 gliadin 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  <a:sym typeface="Symbol" panose="05050102010706020507" pitchFamily="18" charset="2"/>
                    </a:rPr>
                    <a:t>genes</a:t>
                  </a:r>
                </a:p>
                <a:p>
                  <a:pPr algn="ctr"/>
                  <a:r>
                    <a:rPr lang="en-US" sz="1200" dirty="0">
                      <a:solidFill>
                        <a:srgbClr val="C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red bars</a:t>
                  </a:r>
                  <a:r>
                    <a:rPr lang="en-US" sz="1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are celiac epitopes</a:t>
                  </a:r>
                </a:p>
              </p:txBody>
            </p:sp>
            <p:sp>
              <p:nvSpPr>
                <p:cNvPr id="8" name="Left Brace 7">
                  <a:extLst>
                    <a:ext uri="{FF2B5EF4-FFF2-40B4-BE49-F238E27FC236}">
                      <a16:creationId xmlns:a16="http://schemas.microsoft.com/office/drawing/2014/main" id="{E6A21122-B30C-4F4C-89BC-80CA2E604004}"/>
                    </a:ext>
                  </a:extLst>
                </p:cNvPr>
                <p:cNvSpPr/>
                <p:nvPr/>
              </p:nvSpPr>
              <p:spPr>
                <a:xfrm>
                  <a:off x="7256653" y="3137157"/>
                  <a:ext cx="52058" cy="574338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Left Brace 64">
                  <a:extLst>
                    <a:ext uri="{FF2B5EF4-FFF2-40B4-BE49-F238E27FC236}">
                      <a16:creationId xmlns:a16="http://schemas.microsoft.com/office/drawing/2014/main" id="{62EC5A74-4BC6-42D6-9C60-02AA2C68D0F1}"/>
                    </a:ext>
                  </a:extLst>
                </p:cNvPr>
                <p:cNvSpPr/>
                <p:nvPr/>
              </p:nvSpPr>
              <p:spPr>
                <a:xfrm>
                  <a:off x="7255227" y="3751033"/>
                  <a:ext cx="52058" cy="822960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Left Brace 65">
                  <a:extLst>
                    <a:ext uri="{FF2B5EF4-FFF2-40B4-BE49-F238E27FC236}">
                      <a16:creationId xmlns:a16="http://schemas.microsoft.com/office/drawing/2014/main" id="{C8CD07BC-7D8D-48FD-96A7-4C6216148B39}"/>
                    </a:ext>
                  </a:extLst>
                </p:cNvPr>
                <p:cNvSpPr/>
                <p:nvPr/>
              </p:nvSpPr>
              <p:spPr>
                <a:xfrm>
                  <a:off x="7262347" y="4646920"/>
                  <a:ext cx="52058" cy="548640"/>
                </a:xfrm>
                <a:prstGeom prst="leftBrac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573EA0CE-EC8D-4B9A-BFE8-4F8C1772D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38661" y="2457631"/>
                <a:ext cx="62344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DA0CB79-30F9-4BE8-B8E0-85FE35819FE9}"/>
                  </a:ext>
                </a:extLst>
              </p:cNvPr>
              <p:cNvSpPr/>
              <p:nvPr/>
            </p:nvSpPr>
            <p:spPr>
              <a:xfrm>
                <a:off x="9712618" y="4049485"/>
                <a:ext cx="27432" cy="731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A56B2339-12F9-42F5-86A4-5B140635E9F7}"/>
                  </a:ext>
                </a:extLst>
              </p:cNvPr>
              <p:cNvSpPr/>
              <p:nvPr/>
            </p:nvSpPr>
            <p:spPr>
              <a:xfrm>
                <a:off x="9795862" y="4194201"/>
                <a:ext cx="36576" cy="731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81159B-A1BB-4DA0-8493-93D1596758B8}"/>
                  </a:ext>
                </a:extLst>
              </p:cNvPr>
              <p:cNvSpPr/>
              <p:nvPr/>
            </p:nvSpPr>
            <p:spPr>
              <a:xfrm>
                <a:off x="9756162" y="4338917"/>
                <a:ext cx="36576" cy="73152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A1A3B99-EBF1-40E1-9B08-B4581C92A80D}"/>
              </a:ext>
            </a:extLst>
          </p:cNvPr>
          <p:cNvSpPr/>
          <p:nvPr/>
        </p:nvSpPr>
        <p:spPr>
          <a:xfrm>
            <a:off x="587211" y="1655804"/>
            <a:ext cx="548640" cy="181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D721A87-CD00-4EEE-8300-624F0CD38653}"/>
              </a:ext>
            </a:extLst>
          </p:cNvPr>
          <p:cNvSpPr/>
          <p:nvPr/>
        </p:nvSpPr>
        <p:spPr>
          <a:xfrm>
            <a:off x="2095174" y="1645153"/>
            <a:ext cx="548640" cy="181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3531185-A4A2-4F3B-BB5E-14A207CCE099}"/>
              </a:ext>
            </a:extLst>
          </p:cNvPr>
          <p:cNvSpPr/>
          <p:nvPr/>
        </p:nvSpPr>
        <p:spPr>
          <a:xfrm>
            <a:off x="1313906" y="1630405"/>
            <a:ext cx="548640" cy="1812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D8B8B76-7F99-4A8C-B10F-3285B24228DC}"/>
              </a:ext>
            </a:extLst>
          </p:cNvPr>
          <p:cNvSpPr/>
          <p:nvPr/>
        </p:nvSpPr>
        <p:spPr>
          <a:xfrm>
            <a:off x="573803" y="3305464"/>
            <a:ext cx="548640" cy="18129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14F2D99-AFC7-43ED-B9F5-70630C27EB32}"/>
              </a:ext>
            </a:extLst>
          </p:cNvPr>
          <p:cNvSpPr/>
          <p:nvPr/>
        </p:nvSpPr>
        <p:spPr>
          <a:xfrm>
            <a:off x="1337670" y="3305944"/>
            <a:ext cx="548640" cy="18129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2936D7E-0C29-48B5-966F-D90949CBCB57}"/>
              </a:ext>
            </a:extLst>
          </p:cNvPr>
          <p:cNvSpPr/>
          <p:nvPr/>
        </p:nvSpPr>
        <p:spPr>
          <a:xfrm>
            <a:off x="2068403" y="3313379"/>
            <a:ext cx="548640" cy="18129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8912390-8147-4CE9-866D-03E122DF52F4}"/>
              </a:ext>
            </a:extLst>
          </p:cNvPr>
          <p:cNvSpPr/>
          <p:nvPr/>
        </p:nvSpPr>
        <p:spPr>
          <a:xfrm>
            <a:off x="4361146" y="1630405"/>
            <a:ext cx="548640" cy="18129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7333FDF2-A33C-4A40-94F2-EC6ADABDE162}"/>
              </a:ext>
            </a:extLst>
          </p:cNvPr>
          <p:cNvSpPr/>
          <p:nvPr/>
        </p:nvSpPr>
        <p:spPr>
          <a:xfrm>
            <a:off x="5664911" y="1636722"/>
            <a:ext cx="548640" cy="18129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itle 1">
            <a:extLst>
              <a:ext uri="{FF2B5EF4-FFF2-40B4-BE49-F238E27FC236}">
                <a16:creationId xmlns:a16="http://schemas.microsoft.com/office/drawing/2014/main" id="{3FD791E7-19F7-4DD1-B5DA-15E888050594}"/>
              </a:ext>
            </a:extLst>
          </p:cNvPr>
          <p:cNvSpPr txBox="1">
            <a:spLocks/>
          </p:cNvSpPr>
          <p:nvPr/>
        </p:nvSpPr>
        <p:spPr>
          <a:xfrm>
            <a:off x="251139" y="210843"/>
            <a:ext cx="5463753" cy="4912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Reducing gluten allergenicity in CA wheat varieties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1813B22-876F-4A5B-B63C-C7C40FD65E46}"/>
              </a:ext>
            </a:extLst>
          </p:cNvPr>
          <p:cNvSpPr/>
          <p:nvPr/>
        </p:nvSpPr>
        <p:spPr>
          <a:xfrm>
            <a:off x="645100" y="5568813"/>
            <a:ext cx="8123046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00" b="1" dirty="0"/>
              <a:t>We have identified small deletions in all loci. </a:t>
            </a:r>
            <a:r>
              <a:rPr lang="en-US" sz="1600" dirty="0"/>
              <a:t>However, the ones in red have a few allergenic genes outside the deletion that we are currently targeting by CRISPR</a:t>
            </a:r>
            <a:endParaRPr lang="en-US" sz="1600" dirty="0">
              <a:cs typeface="Times New Roman" pitchFamily="18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7657C0-D344-4D22-887E-31133F675E95}"/>
              </a:ext>
            </a:extLst>
          </p:cNvPr>
          <p:cNvSpPr/>
          <p:nvPr/>
        </p:nvSpPr>
        <p:spPr>
          <a:xfrm>
            <a:off x="4983000" y="1622899"/>
            <a:ext cx="548640" cy="18129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0A3D7CE-CA3C-4C88-8D82-B9465C410AE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5429" y="692819"/>
            <a:ext cx="530352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D1A7AA0-2F9B-4519-BE0C-31B11555F4A7}"/>
              </a:ext>
            </a:extLst>
          </p:cNvPr>
          <p:cNvGrpSpPr/>
          <p:nvPr/>
        </p:nvGrpSpPr>
        <p:grpSpPr>
          <a:xfrm>
            <a:off x="9389305" y="1455579"/>
            <a:ext cx="2652256" cy="3988265"/>
            <a:chOff x="9389305" y="1455579"/>
            <a:chExt cx="2652256" cy="39882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FF63E21-C095-4BA0-9642-09719DFAE9E1}"/>
                </a:ext>
              </a:extLst>
            </p:cNvPr>
            <p:cNvGrpSpPr/>
            <p:nvPr/>
          </p:nvGrpSpPr>
          <p:grpSpPr>
            <a:xfrm>
              <a:off x="9389305" y="1455579"/>
              <a:ext cx="2446168" cy="3082750"/>
              <a:chOff x="9380319" y="764933"/>
              <a:chExt cx="2327493" cy="2846057"/>
            </a:xfrm>
          </p:grpSpPr>
          <p:graphicFrame>
            <p:nvGraphicFramePr>
              <p:cNvPr id="82" name="Chart 81">
                <a:extLst>
                  <a:ext uri="{FF2B5EF4-FFF2-40B4-BE49-F238E27FC236}">
                    <a16:creationId xmlns:a16="http://schemas.microsoft.com/office/drawing/2014/main" id="{00000000-0008-0000-0000-000003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284682899"/>
                  </p:ext>
                </p:extLst>
              </p:nvPr>
            </p:nvGraphicFramePr>
            <p:xfrm>
              <a:off x="9385970" y="764933"/>
              <a:ext cx="2191508" cy="14233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graphicFrame>
            <p:nvGraphicFramePr>
              <p:cNvPr id="83" name="Chart 82">
                <a:extLst>
                  <a:ext uri="{FF2B5EF4-FFF2-40B4-BE49-F238E27FC236}">
                    <a16:creationId xmlns:a16="http://schemas.microsoft.com/office/drawing/2014/main" id="{00000000-0008-0000-0000-00000400000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87425222"/>
                  </p:ext>
                </p:extLst>
              </p:nvPr>
            </p:nvGraphicFramePr>
            <p:xfrm>
              <a:off x="9380319" y="2257080"/>
              <a:ext cx="2327493" cy="135391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7CA3BC1-F938-4C28-A2E1-DD7EB891EA6E}"/>
                </a:ext>
              </a:extLst>
            </p:cNvPr>
            <p:cNvSpPr/>
            <p:nvPr/>
          </p:nvSpPr>
          <p:spPr>
            <a:xfrm>
              <a:off x="9389305" y="4612847"/>
              <a:ext cx="2652256" cy="83099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b="1" i="1" dirty="0"/>
                <a:t>Gli-D2 </a:t>
              </a:r>
              <a:r>
                <a:rPr lang="en-US" sz="1600" b="1" dirty="0"/>
                <a:t>deletion </a:t>
              </a:r>
              <a:r>
                <a:rPr lang="en-US" sz="1600" dirty="0"/>
                <a:t>has no negative effects on grain yield or grain protein content</a:t>
              </a:r>
              <a:endParaRPr lang="en-US" sz="16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469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B6EBC-472D-418D-A01F-694BDF6F3830}"/>
              </a:ext>
            </a:extLst>
          </p:cNvPr>
          <p:cNvSpPr txBox="1"/>
          <p:nvPr/>
        </p:nvSpPr>
        <p:spPr>
          <a:xfrm>
            <a:off x="2585551" y="1176345"/>
            <a:ext cx="77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Starch composition and dietary fiber</a:t>
            </a:r>
          </a:p>
        </p:txBody>
      </p:sp>
      <p:pic>
        <p:nvPicPr>
          <p:cNvPr id="5" name="Picture 4" descr="http://www.baking911.com/images/seed.gif">
            <a:extLst>
              <a:ext uri="{FF2B5EF4-FFF2-40B4-BE49-F238E27FC236}">
                <a16:creationId xmlns:a16="http://schemas.microsoft.com/office/drawing/2014/main" id="{E830AF28-6472-4BC6-9234-2AF473A1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6304" y="2662528"/>
            <a:ext cx="1604587" cy="24026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6" descr="http://3.bp.blogspot.com/_4Axma_NRYXk/S8dLgk8rThI/AAAAAAAABW4/IijNfQ618Dc/s1600/amylose+amylopectin.GIF">
            <a:extLst>
              <a:ext uri="{FF2B5EF4-FFF2-40B4-BE49-F238E27FC236}">
                <a16:creationId xmlns:a16="http://schemas.microsoft.com/office/drawing/2014/main" id="{EC41FCFA-4B8E-41BD-BB54-2A38481AB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8439" y="2560202"/>
            <a:ext cx="3218091" cy="241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34497C-ADC4-44AD-926C-7AD5BC2AF9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416" y="2616807"/>
            <a:ext cx="4503463" cy="2308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6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5">
            <a:extLst>
              <a:ext uri="{FF2B5EF4-FFF2-40B4-BE49-F238E27FC236}">
                <a16:creationId xmlns:a16="http://schemas.microsoft.com/office/drawing/2014/main" id="{AED303A5-1881-4702-BD5F-CB69D98757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890" y="133351"/>
            <a:ext cx="6141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Engineering the starch biosynthetic pathway</a:t>
            </a:r>
            <a:endParaRPr lang="es-ES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46">
            <a:extLst>
              <a:ext uri="{FF2B5EF4-FFF2-40B4-BE49-F238E27FC236}">
                <a16:creationId xmlns:a16="http://schemas.microsoft.com/office/drawing/2014/main" id="{B96E0F5B-1A6B-493C-90D4-053CC4D29B6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627632" y="573215"/>
            <a:ext cx="5669280" cy="36576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AE8D6D-8767-4E1E-B9A2-D7838BED27DD}"/>
              </a:ext>
            </a:extLst>
          </p:cNvPr>
          <p:cNvSpPr/>
          <p:nvPr/>
        </p:nvSpPr>
        <p:spPr>
          <a:xfrm>
            <a:off x="6918771" y="1498724"/>
            <a:ext cx="520560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Ten-Roman"/>
              </a:rPr>
              <a:t>Most of the endosperm is starch (linear, more difficult to digest).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Ten-Roman"/>
              </a:rPr>
              <a:t>On average 25% of the starch is amylose and 75% amylopectin (branched, easier to digest).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Ten-Roman"/>
              </a:rPr>
              <a:t>Null mutations in genes encoding                   </a:t>
            </a:r>
            <a:r>
              <a:rPr lang="en-US" i="1" dirty="0">
                <a:latin typeface="TimesTen-Roman"/>
              </a:rPr>
              <a:t>Granule-bound starch synthase I                       </a:t>
            </a:r>
            <a:r>
              <a:rPr lang="en-US" dirty="0">
                <a:latin typeface="TimesTen-Roman"/>
              </a:rPr>
              <a:t>(</a:t>
            </a:r>
            <a:r>
              <a:rPr lang="en-US" dirty="0">
                <a:solidFill>
                  <a:schemeClr val="accent1"/>
                </a:solidFill>
                <a:latin typeface="TimesTen-Roman"/>
              </a:rPr>
              <a:t>GBSSI</a:t>
            </a:r>
            <a:r>
              <a:rPr lang="en-US" dirty="0">
                <a:latin typeface="TimesTen-Roman"/>
              </a:rPr>
              <a:t>) result in amylose-free                            starch endosperm, and good                                    </a:t>
            </a:r>
            <a:r>
              <a:rPr lang="en-US" dirty="0" err="1">
                <a:latin typeface="TimesTen-Roman"/>
              </a:rPr>
              <a:t>Udon</a:t>
            </a:r>
            <a:r>
              <a:rPr lang="en-US" dirty="0">
                <a:latin typeface="TimesTen-Roman"/>
              </a:rPr>
              <a:t> noodle quality.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3A3553-3E1A-4066-98B0-41428BF96C1B}"/>
              </a:ext>
            </a:extLst>
          </p:cNvPr>
          <p:cNvGrpSpPr/>
          <p:nvPr/>
        </p:nvGrpSpPr>
        <p:grpSpPr>
          <a:xfrm>
            <a:off x="1122393" y="1114889"/>
            <a:ext cx="5332769" cy="3257253"/>
            <a:chOff x="322414" y="711329"/>
            <a:chExt cx="6310796" cy="401421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69E355-E1D2-441F-8BCD-D657E5FA48B9}"/>
                </a:ext>
              </a:extLst>
            </p:cNvPr>
            <p:cNvGrpSpPr/>
            <p:nvPr/>
          </p:nvGrpSpPr>
          <p:grpSpPr>
            <a:xfrm>
              <a:off x="322414" y="711329"/>
              <a:ext cx="6310796" cy="4014211"/>
              <a:chOff x="276694" y="1014988"/>
              <a:chExt cx="6310796" cy="4014211"/>
            </a:xfrm>
          </p:grpSpPr>
          <p:pic>
            <p:nvPicPr>
              <p:cNvPr id="5" name="Picture 4" descr="http://ars.els-cdn.com/content/image/1-s2.0-S0733521012000768-gr2.jpg">
                <a:extLst>
                  <a:ext uri="{FF2B5EF4-FFF2-40B4-BE49-F238E27FC236}">
                    <a16:creationId xmlns:a16="http://schemas.microsoft.com/office/drawing/2014/main" id="{EFFE7F96-A674-45BE-8BB2-A3B1D208F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694" y="1014988"/>
                <a:ext cx="6310796" cy="4014211"/>
              </a:xfrm>
              <a:prstGeom prst="rect">
                <a:avLst/>
              </a:prstGeom>
              <a:noFill/>
              <a:ln w="381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66A1FB0-57E7-4B98-8B04-7E13A2E65FED}"/>
                  </a:ext>
                </a:extLst>
              </p:cNvPr>
              <p:cNvSpPr/>
              <p:nvPr/>
            </p:nvSpPr>
            <p:spPr>
              <a:xfrm>
                <a:off x="5280660" y="2663190"/>
                <a:ext cx="815340" cy="1943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03B486-189F-46A7-851E-B321D11DF993}"/>
                </a:ext>
              </a:extLst>
            </p:cNvPr>
            <p:cNvSpPr/>
            <p:nvPr/>
          </p:nvSpPr>
          <p:spPr>
            <a:xfrm>
              <a:off x="4667250" y="2335530"/>
              <a:ext cx="457200" cy="19431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530" name="Picture 2" descr="Yoshinoya America - Udon Noodles - Order Online">
            <a:extLst>
              <a:ext uri="{FF2B5EF4-FFF2-40B4-BE49-F238E27FC236}">
                <a16:creationId xmlns:a16="http://schemas.microsoft.com/office/drawing/2014/main" id="{177E4F1F-0B24-4B11-9530-46A42CD33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14050" y="3183254"/>
            <a:ext cx="1216000" cy="102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CBF23D-639E-4013-8998-7D80524C7E87}"/>
              </a:ext>
            </a:extLst>
          </p:cNvPr>
          <p:cNvSpPr/>
          <p:nvPr/>
        </p:nvSpPr>
        <p:spPr>
          <a:xfrm>
            <a:off x="704850" y="5168810"/>
            <a:ext cx="11125200" cy="98488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Mutations in the genes encoding the </a:t>
            </a:r>
            <a:r>
              <a:rPr lang="en-US" sz="1600" i="1" dirty="0">
                <a:latin typeface="TimesTen-Roman"/>
              </a:rPr>
              <a:t>Starch branching enzyme </a:t>
            </a:r>
            <a:r>
              <a:rPr lang="en-US" sz="1600" i="1" dirty="0" err="1">
                <a:latin typeface="TimesTen-Roman"/>
              </a:rPr>
              <a:t>IIa</a:t>
            </a:r>
            <a:r>
              <a:rPr lang="en-US" sz="1600" dirty="0">
                <a:latin typeface="TimesTen-Roman"/>
              </a:rPr>
              <a:t> and </a:t>
            </a:r>
            <a:r>
              <a:rPr lang="en-US" sz="1600" i="1" dirty="0">
                <a:latin typeface="TimesTen-Roman"/>
              </a:rPr>
              <a:t>IIb</a:t>
            </a:r>
            <a:r>
              <a:rPr lang="en-US" sz="1600" dirty="0">
                <a:latin typeface="TimesTen-Roman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TimesTen-Roman"/>
              </a:rPr>
              <a:t>SBEIIa</a:t>
            </a:r>
            <a:r>
              <a:rPr lang="en-US" sz="1600" dirty="0">
                <a:latin typeface="TimesTen-Roman"/>
              </a:rPr>
              <a:t> and </a:t>
            </a:r>
            <a:r>
              <a:rPr lang="en-US" sz="1600" dirty="0" err="1">
                <a:solidFill>
                  <a:srgbClr val="FF0000"/>
                </a:solidFill>
                <a:latin typeface="TimesTen-Roman"/>
              </a:rPr>
              <a:t>SBEIIb</a:t>
            </a:r>
            <a:r>
              <a:rPr lang="en-US" sz="1600" dirty="0">
                <a:latin typeface="TimesTen-Roman"/>
              </a:rPr>
              <a:t>) result in higher amylose.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Amylose is not readily digested in the small intestine and functions as dietary fiber.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We can increase fiber in refined flour by knocking out multiple </a:t>
            </a:r>
            <a:r>
              <a:rPr lang="en-US" sz="1600" i="1" dirty="0" err="1">
                <a:latin typeface="TimesTen-Roman"/>
              </a:rPr>
              <a:t>SBEIIa</a:t>
            </a:r>
            <a:r>
              <a:rPr lang="en-US" sz="1600" dirty="0">
                <a:latin typeface="TimesTen-Roman"/>
              </a:rPr>
              <a:t> and </a:t>
            </a:r>
            <a:r>
              <a:rPr lang="en-US" sz="1600" i="1" dirty="0" err="1">
                <a:latin typeface="TimesTen-Roman"/>
              </a:rPr>
              <a:t>SBEIIb</a:t>
            </a:r>
            <a:r>
              <a:rPr lang="en-US" sz="1600" dirty="0">
                <a:latin typeface="TimesTen-Roman"/>
              </a:rPr>
              <a:t> genes!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216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45">
            <a:extLst>
              <a:ext uri="{FF2B5EF4-FFF2-40B4-BE49-F238E27FC236}">
                <a16:creationId xmlns:a16="http://schemas.microsoft.com/office/drawing/2014/main" id="{64C74E86-7954-40CD-AD7E-AEC91C2D1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239" y="133350"/>
            <a:ext cx="61415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Increasing Resistant Starch in durum wheat</a:t>
            </a:r>
            <a:endParaRPr lang="es-ES" sz="1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46">
            <a:extLst>
              <a:ext uri="{FF2B5EF4-FFF2-40B4-BE49-F238E27FC236}">
                <a16:creationId xmlns:a16="http://schemas.microsoft.com/office/drawing/2014/main" id="{C6ADAB1C-138B-4872-9375-C5996F90A06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7982" y="573215"/>
            <a:ext cx="5669280" cy="36576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6408087-0926-45CB-BE85-07B84240C5C8}"/>
              </a:ext>
            </a:extLst>
          </p:cNvPr>
          <p:cNvGrpSpPr>
            <a:grpSpLocks noChangeAspect="1"/>
          </p:cNvGrpSpPr>
          <p:nvPr/>
        </p:nvGrpSpPr>
        <p:grpSpPr>
          <a:xfrm>
            <a:off x="7001822" y="201676"/>
            <a:ext cx="3269033" cy="1456497"/>
            <a:chOff x="57351" y="410627"/>
            <a:chExt cx="9000924" cy="3046948"/>
          </a:xfrm>
        </p:grpSpPr>
        <p:sp>
          <p:nvSpPr>
            <p:cNvPr id="35" name="Rectangle 331">
              <a:extLst>
                <a:ext uri="{FF2B5EF4-FFF2-40B4-BE49-F238E27FC236}">
                  <a16:creationId xmlns:a16="http://schemas.microsoft.com/office/drawing/2014/main" id="{E7FAFBF4-C9EE-4540-B3E2-92F8D4188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349" y="410627"/>
              <a:ext cx="8924926" cy="304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grpSp>
          <p:nvGrpSpPr>
            <p:cNvPr id="36" name="Group 327">
              <a:extLst>
                <a:ext uri="{FF2B5EF4-FFF2-40B4-BE49-F238E27FC236}">
                  <a16:creationId xmlns:a16="http://schemas.microsoft.com/office/drawing/2014/main" id="{8DA443AE-DE02-4394-A836-23BC1E3E0F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5050" y="1228725"/>
              <a:ext cx="1317625" cy="390525"/>
              <a:chOff x="3052" y="774"/>
              <a:chExt cx="830" cy="246"/>
            </a:xfrm>
          </p:grpSpPr>
          <p:sp>
            <p:nvSpPr>
              <p:cNvPr id="324" name="Oval 23">
                <a:extLst>
                  <a:ext uri="{FF2B5EF4-FFF2-40B4-BE49-F238E27FC236}">
                    <a16:creationId xmlns:a16="http://schemas.microsoft.com/office/drawing/2014/main" id="{200D55D6-6754-4ADF-8461-15B3F618C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2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5" name="Oval 24">
                <a:extLst>
                  <a:ext uri="{FF2B5EF4-FFF2-40B4-BE49-F238E27FC236}">
                    <a16:creationId xmlns:a16="http://schemas.microsoft.com/office/drawing/2014/main" id="{F1311189-4097-47EC-B187-3168773682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4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6" name="Oval 25">
                <a:extLst>
                  <a:ext uri="{FF2B5EF4-FFF2-40B4-BE49-F238E27FC236}">
                    <a16:creationId xmlns:a16="http://schemas.microsoft.com/office/drawing/2014/main" id="{CC693AFE-39E4-459B-A52D-4ABDFB43B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7" name="Oval 26">
                <a:extLst>
                  <a:ext uri="{FF2B5EF4-FFF2-40B4-BE49-F238E27FC236}">
                    <a16:creationId xmlns:a16="http://schemas.microsoft.com/office/drawing/2014/main" id="{41F443AD-7C2E-41E5-9ABE-EAC3EF1B39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8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8" name="Oval 27">
                <a:extLst>
                  <a:ext uri="{FF2B5EF4-FFF2-40B4-BE49-F238E27FC236}">
                    <a16:creationId xmlns:a16="http://schemas.microsoft.com/office/drawing/2014/main" id="{5B26F94D-44DB-4B92-9F57-5E2EF0D4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0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9" name="Oval 28">
                <a:extLst>
                  <a:ext uri="{FF2B5EF4-FFF2-40B4-BE49-F238E27FC236}">
                    <a16:creationId xmlns:a16="http://schemas.microsoft.com/office/drawing/2014/main" id="{46BE18A4-1138-4B80-9E6D-A964DE7CF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2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0" name="Oval 29">
                <a:extLst>
                  <a:ext uri="{FF2B5EF4-FFF2-40B4-BE49-F238E27FC236}">
                    <a16:creationId xmlns:a16="http://schemas.microsoft.com/office/drawing/2014/main" id="{1975FEA0-8854-4887-97D3-51132D3D5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4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1" name="Oval 30">
                <a:extLst>
                  <a:ext uri="{FF2B5EF4-FFF2-40B4-BE49-F238E27FC236}">
                    <a16:creationId xmlns:a16="http://schemas.microsoft.com/office/drawing/2014/main" id="{15360BAE-81DF-4991-BC31-6688A41E3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6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2" name="Oval 31">
                <a:extLst>
                  <a:ext uri="{FF2B5EF4-FFF2-40B4-BE49-F238E27FC236}">
                    <a16:creationId xmlns:a16="http://schemas.microsoft.com/office/drawing/2014/main" id="{538375C6-1ABD-4EFD-82E8-F6B18EC80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8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3" name="Oval 32">
                <a:extLst>
                  <a:ext uri="{FF2B5EF4-FFF2-40B4-BE49-F238E27FC236}">
                    <a16:creationId xmlns:a16="http://schemas.microsoft.com/office/drawing/2014/main" id="{4491DDC0-C8F2-4831-AFDC-CFF4066FE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4" name="Oval 33">
                <a:extLst>
                  <a:ext uri="{FF2B5EF4-FFF2-40B4-BE49-F238E27FC236}">
                    <a16:creationId xmlns:a16="http://schemas.microsoft.com/office/drawing/2014/main" id="{5A45324A-33AA-4C99-9DA7-267DB9E6D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2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5" name="Oval 34">
                <a:extLst>
                  <a:ext uri="{FF2B5EF4-FFF2-40B4-BE49-F238E27FC236}">
                    <a16:creationId xmlns:a16="http://schemas.microsoft.com/office/drawing/2014/main" id="{A6931A94-9834-434E-9840-FC15C25E6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4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6" name="Oval 35">
                <a:extLst>
                  <a:ext uri="{FF2B5EF4-FFF2-40B4-BE49-F238E27FC236}">
                    <a16:creationId xmlns:a16="http://schemas.microsoft.com/office/drawing/2014/main" id="{CA90586C-9916-43A7-B107-DEFD5DA0D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6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7" name="Oval 36">
                <a:extLst>
                  <a:ext uri="{FF2B5EF4-FFF2-40B4-BE49-F238E27FC236}">
                    <a16:creationId xmlns:a16="http://schemas.microsoft.com/office/drawing/2014/main" id="{F049E84C-03E2-487C-9C9C-817155A113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8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8" name="Oval 37">
                <a:extLst>
                  <a:ext uri="{FF2B5EF4-FFF2-40B4-BE49-F238E27FC236}">
                    <a16:creationId xmlns:a16="http://schemas.microsoft.com/office/drawing/2014/main" id="{BBE2440C-16AF-401F-ACCD-5C97CCD26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0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39" name="Oval 38">
                <a:extLst>
                  <a:ext uri="{FF2B5EF4-FFF2-40B4-BE49-F238E27FC236}">
                    <a16:creationId xmlns:a16="http://schemas.microsoft.com/office/drawing/2014/main" id="{E1D445D3-047C-4EB6-9E89-4167D713C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6" y="92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0" name="Oval 39">
                <a:extLst>
                  <a:ext uri="{FF2B5EF4-FFF2-40B4-BE49-F238E27FC236}">
                    <a16:creationId xmlns:a16="http://schemas.microsoft.com/office/drawing/2014/main" id="{036380D5-27D6-4FE4-85B2-E0B7C8169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8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1" name="Oval 40">
                <a:extLst>
                  <a:ext uri="{FF2B5EF4-FFF2-40B4-BE49-F238E27FC236}">
                    <a16:creationId xmlns:a16="http://schemas.microsoft.com/office/drawing/2014/main" id="{ADC85A30-A5D7-409C-B672-0E6118577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2" name="Oval 41">
                <a:extLst>
                  <a:ext uri="{FF2B5EF4-FFF2-40B4-BE49-F238E27FC236}">
                    <a16:creationId xmlns:a16="http://schemas.microsoft.com/office/drawing/2014/main" id="{89261401-F3A5-4574-ABDE-F8CC00D9C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2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3" name="Oval 42">
                <a:extLst>
                  <a:ext uri="{FF2B5EF4-FFF2-40B4-BE49-F238E27FC236}">
                    <a16:creationId xmlns:a16="http://schemas.microsoft.com/office/drawing/2014/main" id="{882B8DEC-AE20-48B9-989F-83E38656C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14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4" name="Oval 43">
                <a:extLst>
                  <a:ext uri="{FF2B5EF4-FFF2-40B4-BE49-F238E27FC236}">
                    <a16:creationId xmlns:a16="http://schemas.microsoft.com/office/drawing/2014/main" id="{555045F6-A7F0-43DA-9C8A-7BF6255C51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6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5" name="Oval 44">
                <a:extLst>
                  <a:ext uri="{FF2B5EF4-FFF2-40B4-BE49-F238E27FC236}">
                    <a16:creationId xmlns:a16="http://schemas.microsoft.com/office/drawing/2014/main" id="{6AFD3CFD-E7FD-4D38-955C-0A7E65BD1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8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6" name="Oval 45">
                <a:extLst>
                  <a:ext uri="{FF2B5EF4-FFF2-40B4-BE49-F238E27FC236}">
                    <a16:creationId xmlns:a16="http://schemas.microsoft.com/office/drawing/2014/main" id="{E256ADF6-0F37-4ECC-88B6-A1CDC16761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0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7" name="Oval 46">
                <a:extLst>
                  <a:ext uri="{FF2B5EF4-FFF2-40B4-BE49-F238E27FC236}">
                    <a16:creationId xmlns:a16="http://schemas.microsoft.com/office/drawing/2014/main" id="{07B657A5-6735-472D-BF5C-974566A8F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2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8" name="Oval 47">
                <a:extLst>
                  <a:ext uri="{FF2B5EF4-FFF2-40B4-BE49-F238E27FC236}">
                    <a16:creationId xmlns:a16="http://schemas.microsoft.com/office/drawing/2014/main" id="{ABDC549B-CD4D-42BA-9AE7-326BF432F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4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49" name="Oval 48">
                <a:extLst>
                  <a:ext uri="{FF2B5EF4-FFF2-40B4-BE49-F238E27FC236}">
                    <a16:creationId xmlns:a16="http://schemas.microsoft.com/office/drawing/2014/main" id="{3554C96B-73BC-462C-AF8F-A951EAB2D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26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0" name="Oval 49">
                <a:extLst>
                  <a:ext uri="{FF2B5EF4-FFF2-40B4-BE49-F238E27FC236}">
                    <a16:creationId xmlns:a16="http://schemas.microsoft.com/office/drawing/2014/main" id="{DC874102-13FC-4D2E-93C2-6BFC3F3504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8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1" name="Oval 50">
                <a:extLst>
                  <a:ext uri="{FF2B5EF4-FFF2-40B4-BE49-F238E27FC236}">
                    <a16:creationId xmlns:a16="http://schemas.microsoft.com/office/drawing/2014/main" id="{5BAE60C9-64ED-4745-93A4-80F54951B4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0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2" name="Oval 51">
                <a:extLst>
                  <a:ext uri="{FF2B5EF4-FFF2-40B4-BE49-F238E27FC236}">
                    <a16:creationId xmlns:a16="http://schemas.microsoft.com/office/drawing/2014/main" id="{1E30E2F4-9495-4372-B160-0A7DFBDF9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2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3" name="Oval 52">
                <a:extLst>
                  <a:ext uri="{FF2B5EF4-FFF2-40B4-BE49-F238E27FC236}">
                    <a16:creationId xmlns:a16="http://schemas.microsoft.com/office/drawing/2014/main" id="{67F44CE6-FE40-46FD-99CC-709B45592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4" name="Oval 55">
                <a:extLst>
                  <a:ext uri="{FF2B5EF4-FFF2-40B4-BE49-F238E27FC236}">
                    <a16:creationId xmlns:a16="http://schemas.microsoft.com/office/drawing/2014/main" id="{1E49BC0E-8EEC-4E8E-99EF-CBDC6C14F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6" y="825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5" name="Oval 56">
                <a:extLst>
                  <a:ext uri="{FF2B5EF4-FFF2-40B4-BE49-F238E27FC236}">
                    <a16:creationId xmlns:a16="http://schemas.microsoft.com/office/drawing/2014/main" id="{D8662C53-225E-4284-A58A-1E57A900EE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79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6" name="Oval 57">
                <a:extLst>
                  <a:ext uri="{FF2B5EF4-FFF2-40B4-BE49-F238E27FC236}">
                    <a16:creationId xmlns:a16="http://schemas.microsoft.com/office/drawing/2014/main" id="{EE5900CF-5DA8-4D8D-A9BA-13C0EC98D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1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7" name="Oval 58">
                <a:extLst>
                  <a:ext uri="{FF2B5EF4-FFF2-40B4-BE49-F238E27FC236}">
                    <a16:creationId xmlns:a16="http://schemas.microsoft.com/office/drawing/2014/main" id="{8769469B-7006-432A-8673-5D27613C62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83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8" name="Oval 59">
                <a:extLst>
                  <a:ext uri="{FF2B5EF4-FFF2-40B4-BE49-F238E27FC236}">
                    <a16:creationId xmlns:a16="http://schemas.microsoft.com/office/drawing/2014/main" id="{97DC307C-5D80-4965-A599-0D131EEEF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5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59" name="Oval 60">
                <a:extLst>
                  <a:ext uri="{FF2B5EF4-FFF2-40B4-BE49-F238E27FC236}">
                    <a16:creationId xmlns:a16="http://schemas.microsoft.com/office/drawing/2014/main" id="{9E8F4D95-8C0C-46B6-B9DC-8C9837D10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</p:grpSp>
        <p:sp>
          <p:nvSpPr>
            <p:cNvPr id="37" name="Oval 90">
              <a:extLst>
                <a:ext uri="{FF2B5EF4-FFF2-40B4-BE49-F238E27FC236}">
                  <a16:creationId xmlns:a16="http://schemas.microsoft.com/office/drawing/2014/main" id="{F249FB43-CA77-4ECE-8A45-D03C7CBAEB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198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38" name="Oval 91">
              <a:extLst>
                <a:ext uri="{FF2B5EF4-FFF2-40B4-BE49-F238E27FC236}">
                  <a16:creationId xmlns:a16="http://schemas.microsoft.com/office/drawing/2014/main" id="{6C3A8770-2554-44CC-B2FE-ABE7C52F29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24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39" name="Oval 92">
              <a:extLst>
                <a:ext uri="{FF2B5EF4-FFF2-40B4-BE49-F238E27FC236}">
                  <a16:creationId xmlns:a16="http://schemas.microsoft.com/office/drawing/2014/main" id="{7EEB1A90-3573-469E-9575-39746EC97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49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0" name="Oval 93">
              <a:extLst>
                <a:ext uri="{FF2B5EF4-FFF2-40B4-BE49-F238E27FC236}">
                  <a16:creationId xmlns:a16="http://schemas.microsoft.com/office/drawing/2014/main" id="{7BEC6C5B-0C2F-4738-8E8A-B409F2014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75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1" name="Oval 94">
              <a:extLst>
                <a:ext uri="{FF2B5EF4-FFF2-40B4-BE49-F238E27FC236}">
                  <a16:creationId xmlns:a16="http://schemas.microsoft.com/office/drawing/2014/main" id="{C8F0F134-551B-427B-A387-E640D1964B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500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2" name="Oval 95">
              <a:extLst>
                <a:ext uri="{FF2B5EF4-FFF2-40B4-BE49-F238E27FC236}">
                  <a16:creationId xmlns:a16="http://schemas.microsoft.com/office/drawing/2014/main" id="{67541F39-232C-4F7D-8735-7672A6368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26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3" name="Oval 96">
              <a:extLst>
                <a:ext uri="{FF2B5EF4-FFF2-40B4-BE49-F238E27FC236}">
                  <a16:creationId xmlns:a16="http://schemas.microsoft.com/office/drawing/2014/main" id="{326DAFAB-1947-4879-B55C-BED3B388F8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151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4" name="Oval 97">
              <a:extLst>
                <a:ext uri="{FF2B5EF4-FFF2-40B4-BE49-F238E27FC236}">
                  <a16:creationId xmlns:a16="http://schemas.microsoft.com/office/drawing/2014/main" id="{46CEB819-8461-49C5-AA84-1B31D054E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77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5" name="Oval 98">
              <a:extLst>
                <a:ext uri="{FF2B5EF4-FFF2-40B4-BE49-F238E27FC236}">
                  <a16:creationId xmlns:a16="http://schemas.microsoft.com/office/drawing/2014/main" id="{DBC6F25C-8E45-4E79-9512-00BD3A1C1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02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6" name="Oval 99">
              <a:extLst>
                <a:ext uri="{FF2B5EF4-FFF2-40B4-BE49-F238E27FC236}">
                  <a16:creationId xmlns:a16="http://schemas.microsoft.com/office/drawing/2014/main" id="{8BFA6380-19BB-4CC4-B202-B1CB94DE0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28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7" name="Oval 100">
              <a:extLst>
                <a:ext uri="{FF2B5EF4-FFF2-40B4-BE49-F238E27FC236}">
                  <a16:creationId xmlns:a16="http://schemas.microsoft.com/office/drawing/2014/main" id="{AC721645-1681-40A3-964A-EC080AF0D7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53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8" name="Oval 101">
              <a:extLst>
                <a:ext uri="{FF2B5EF4-FFF2-40B4-BE49-F238E27FC236}">
                  <a16:creationId xmlns:a16="http://schemas.microsoft.com/office/drawing/2014/main" id="{74937D93-8F0F-4431-A5C2-882A42D70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279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49" name="Oval 102">
              <a:extLst>
                <a:ext uri="{FF2B5EF4-FFF2-40B4-BE49-F238E27FC236}">
                  <a16:creationId xmlns:a16="http://schemas.microsoft.com/office/drawing/2014/main" id="{C70F3F30-9DAC-4547-ABD6-DD279E4CE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04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0" name="Oval 103">
              <a:extLst>
                <a:ext uri="{FF2B5EF4-FFF2-40B4-BE49-F238E27FC236}">
                  <a16:creationId xmlns:a16="http://schemas.microsoft.com/office/drawing/2014/main" id="{9A521057-7FC3-48B6-9417-C06571D77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30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1" name="Oval 104">
              <a:extLst>
                <a:ext uri="{FF2B5EF4-FFF2-40B4-BE49-F238E27FC236}">
                  <a16:creationId xmlns:a16="http://schemas.microsoft.com/office/drawing/2014/main" id="{AEC7B4F8-C8CB-4261-8121-A8C312727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556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2" name="Oval 105">
              <a:extLst>
                <a:ext uri="{FF2B5EF4-FFF2-40B4-BE49-F238E27FC236}">
                  <a16:creationId xmlns:a16="http://schemas.microsoft.com/office/drawing/2014/main" id="{D0980EA5-DBC3-4D68-A6CD-2FE8A9483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58113" y="91440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grpSp>
          <p:nvGrpSpPr>
            <p:cNvPr id="53" name="Group 326">
              <a:extLst>
                <a:ext uri="{FF2B5EF4-FFF2-40B4-BE49-F238E27FC236}">
                  <a16:creationId xmlns:a16="http://schemas.microsoft.com/office/drawing/2014/main" id="{777C5C2C-764D-4AF5-A8C1-EC275EDFDA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3400" y="1624013"/>
              <a:ext cx="1231900" cy="309562"/>
              <a:chOff x="2736" y="1023"/>
              <a:chExt cx="776" cy="195"/>
            </a:xfrm>
          </p:grpSpPr>
          <p:sp>
            <p:nvSpPr>
              <p:cNvPr id="302" name="Oval 4">
                <a:extLst>
                  <a:ext uri="{FF2B5EF4-FFF2-40B4-BE49-F238E27FC236}">
                    <a16:creationId xmlns:a16="http://schemas.microsoft.com/office/drawing/2014/main" id="{B469F445-7676-4E5C-91CB-96F31DE7F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36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3" name="Oval 5">
                <a:extLst>
                  <a:ext uri="{FF2B5EF4-FFF2-40B4-BE49-F238E27FC236}">
                    <a16:creationId xmlns:a16="http://schemas.microsoft.com/office/drawing/2014/main" id="{66291D65-CA14-4968-B8F3-56A111ABE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8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4" name="Oval 6">
                <a:extLst>
                  <a:ext uri="{FF2B5EF4-FFF2-40B4-BE49-F238E27FC236}">
                    <a16:creationId xmlns:a16="http://schemas.microsoft.com/office/drawing/2014/main" id="{8A3270C0-0C3B-4CAE-B23A-EC6520BB52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0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5" name="Oval 7">
                <a:extLst>
                  <a:ext uri="{FF2B5EF4-FFF2-40B4-BE49-F238E27FC236}">
                    <a16:creationId xmlns:a16="http://schemas.microsoft.com/office/drawing/2014/main" id="{FC9AB359-CC26-4FDA-9A88-3DAC97943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92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6" name="Oval 8">
                <a:extLst>
                  <a:ext uri="{FF2B5EF4-FFF2-40B4-BE49-F238E27FC236}">
                    <a16:creationId xmlns:a16="http://schemas.microsoft.com/office/drawing/2014/main" id="{C56DF7D3-90B0-439F-99D3-17E1BBCC93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4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7" name="Oval 9">
                <a:extLst>
                  <a:ext uri="{FF2B5EF4-FFF2-40B4-BE49-F238E27FC236}">
                    <a16:creationId xmlns:a16="http://schemas.microsoft.com/office/drawing/2014/main" id="{5B1C1A0F-BAC0-4CC8-A831-CDD9246426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6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8" name="Oval 10">
                <a:extLst>
                  <a:ext uri="{FF2B5EF4-FFF2-40B4-BE49-F238E27FC236}">
                    <a16:creationId xmlns:a16="http://schemas.microsoft.com/office/drawing/2014/main" id="{B0E799B1-F490-4D75-9348-1BCDC2CE8A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8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9" name="Oval 11">
                <a:extLst>
                  <a:ext uri="{FF2B5EF4-FFF2-40B4-BE49-F238E27FC236}">
                    <a16:creationId xmlns:a16="http://schemas.microsoft.com/office/drawing/2014/main" id="{9BAD05AB-1DF5-41FA-8D59-D050F33D4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00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0" name="Oval 12">
                <a:extLst>
                  <a:ext uri="{FF2B5EF4-FFF2-40B4-BE49-F238E27FC236}">
                    <a16:creationId xmlns:a16="http://schemas.microsoft.com/office/drawing/2014/main" id="{DB86B601-AF46-4A01-B402-02D612602A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52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1" name="Oval 13">
                <a:extLst>
                  <a:ext uri="{FF2B5EF4-FFF2-40B4-BE49-F238E27FC236}">
                    <a16:creationId xmlns:a16="http://schemas.microsoft.com/office/drawing/2014/main" id="{B642C960-D227-46EA-8B25-EF5151F16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04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2" name="Oval 14">
                <a:extLst>
                  <a:ext uri="{FF2B5EF4-FFF2-40B4-BE49-F238E27FC236}">
                    <a16:creationId xmlns:a16="http://schemas.microsoft.com/office/drawing/2014/main" id="{C53A35C2-9C23-4976-AF64-71FDE0692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6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3" name="Oval 15">
                <a:extLst>
                  <a:ext uri="{FF2B5EF4-FFF2-40B4-BE49-F238E27FC236}">
                    <a16:creationId xmlns:a16="http://schemas.microsoft.com/office/drawing/2014/main" id="{FDDD09A0-5A3B-41F9-90FD-3923C7CC74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8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4" name="Oval 16">
                <a:extLst>
                  <a:ext uri="{FF2B5EF4-FFF2-40B4-BE49-F238E27FC236}">
                    <a16:creationId xmlns:a16="http://schemas.microsoft.com/office/drawing/2014/main" id="{DFDAEDAE-B248-487F-95A8-15C6D2B9C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5" name="Oval 17">
                <a:extLst>
                  <a:ext uri="{FF2B5EF4-FFF2-40B4-BE49-F238E27FC236}">
                    <a16:creationId xmlns:a16="http://schemas.microsoft.com/office/drawing/2014/main" id="{4B4E7C78-8CE3-4C5D-8B93-EB6C68931B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6" name="Oval 18">
                <a:extLst>
                  <a:ext uri="{FF2B5EF4-FFF2-40B4-BE49-F238E27FC236}">
                    <a16:creationId xmlns:a16="http://schemas.microsoft.com/office/drawing/2014/main" id="{FF55A237-6215-4177-A95F-E908F8B97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4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7" name="Oval 20">
                <a:extLst>
                  <a:ext uri="{FF2B5EF4-FFF2-40B4-BE49-F238E27FC236}">
                    <a16:creationId xmlns:a16="http://schemas.microsoft.com/office/drawing/2014/main" id="{0E569760-12CE-4FB7-913A-4BFFE5C71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98" y="1023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8" name="Oval 21">
                <a:extLst>
                  <a:ext uri="{FF2B5EF4-FFF2-40B4-BE49-F238E27FC236}">
                    <a16:creationId xmlns:a16="http://schemas.microsoft.com/office/drawing/2014/main" id="{FE21B403-53C3-49FE-A8F0-C38B058A73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6" y="1119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19" name="Oval 123">
                <a:extLst>
                  <a:ext uri="{FF2B5EF4-FFF2-40B4-BE49-F238E27FC236}">
                    <a16:creationId xmlns:a16="http://schemas.microsoft.com/office/drawing/2014/main" id="{2617191F-67E0-423F-B005-15E04FB49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5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0" name="Oval 124">
                <a:extLst>
                  <a:ext uri="{FF2B5EF4-FFF2-40B4-BE49-F238E27FC236}">
                    <a16:creationId xmlns:a16="http://schemas.microsoft.com/office/drawing/2014/main" id="{155BF457-292F-448A-9F44-1F73E211A7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07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1" name="Oval 125">
                <a:extLst>
                  <a:ext uri="{FF2B5EF4-FFF2-40B4-BE49-F238E27FC236}">
                    <a16:creationId xmlns:a16="http://schemas.microsoft.com/office/drawing/2014/main" id="{82A3D302-98C0-48E1-AD9A-C451DE48E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9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2" name="Oval 126">
                <a:extLst>
                  <a:ext uri="{FF2B5EF4-FFF2-40B4-BE49-F238E27FC236}">
                    <a16:creationId xmlns:a16="http://schemas.microsoft.com/office/drawing/2014/main" id="{F1F6583F-F6E5-4BF5-932B-ECCFB47A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1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23" name="Oval 127">
                <a:extLst>
                  <a:ext uri="{FF2B5EF4-FFF2-40B4-BE49-F238E27FC236}">
                    <a16:creationId xmlns:a16="http://schemas.microsoft.com/office/drawing/2014/main" id="{3F7B793D-9DEF-4A95-AD16-01C57EDF9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</p:grpSp>
        <p:sp>
          <p:nvSpPr>
            <p:cNvPr id="54" name="Oval 136">
              <a:extLst>
                <a:ext uri="{FF2B5EF4-FFF2-40B4-BE49-F238E27FC236}">
                  <a16:creationId xmlns:a16="http://schemas.microsoft.com/office/drawing/2014/main" id="{FBE4AE77-DA5E-4D1C-94B9-E939D6390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18573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5" name="Oval 137">
              <a:extLst>
                <a:ext uri="{FF2B5EF4-FFF2-40B4-BE49-F238E27FC236}">
                  <a16:creationId xmlns:a16="http://schemas.microsoft.com/office/drawing/2014/main" id="{D9264AAA-16E5-45F8-901F-F9F2FB132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013" y="18573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6" name="Oval 138">
              <a:extLst>
                <a:ext uri="{FF2B5EF4-FFF2-40B4-BE49-F238E27FC236}">
                  <a16:creationId xmlns:a16="http://schemas.microsoft.com/office/drawing/2014/main" id="{18EF7CAA-65C8-4D35-AE13-55932A5FD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563" y="18573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7" name="Oval 139">
              <a:extLst>
                <a:ext uri="{FF2B5EF4-FFF2-40B4-BE49-F238E27FC236}">
                  <a16:creationId xmlns:a16="http://schemas.microsoft.com/office/drawing/2014/main" id="{F0C4BF10-74D3-4F79-8ACD-740A86A18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9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8" name="Oval 140">
              <a:extLst>
                <a:ext uri="{FF2B5EF4-FFF2-40B4-BE49-F238E27FC236}">
                  <a16:creationId xmlns:a16="http://schemas.microsoft.com/office/drawing/2014/main" id="{C0C10C5A-94A0-4C23-8759-0BC7B656CE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59" name="Oval 141">
              <a:extLst>
                <a:ext uri="{FF2B5EF4-FFF2-40B4-BE49-F238E27FC236}">
                  <a16:creationId xmlns:a16="http://schemas.microsoft.com/office/drawing/2014/main" id="{CF27D109-2D13-4912-B095-2A819E46C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0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0" name="Oval 142">
              <a:extLst>
                <a:ext uri="{FF2B5EF4-FFF2-40B4-BE49-F238E27FC236}">
                  <a16:creationId xmlns:a16="http://schemas.microsoft.com/office/drawing/2014/main" id="{E204C396-2372-40CA-B728-1B7A56DA9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26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1" name="Oval 143">
              <a:extLst>
                <a:ext uri="{FF2B5EF4-FFF2-40B4-BE49-F238E27FC236}">
                  <a16:creationId xmlns:a16="http://schemas.microsoft.com/office/drawing/2014/main" id="{2559199E-4E62-4068-86AB-9E47307A3C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51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2" name="Oval 144">
              <a:extLst>
                <a:ext uri="{FF2B5EF4-FFF2-40B4-BE49-F238E27FC236}">
                  <a16:creationId xmlns:a16="http://schemas.microsoft.com/office/drawing/2014/main" id="{BEDB1329-E317-482C-B965-123982B57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77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3" name="Oval 145">
              <a:extLst>
                <a:ext uri="{FF2B5EF4-FFF2-40B4-BE49-F238E27FC236}">
                  <a16:creationId xmlns:a16="http://schemas.microsoft.com/office/drawing/2014/main" id="{029724DA-C8AD-45D5-A260-B6D3A001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4" name="Oval 146">
              <a:extLst>
                <a:ext uri="{FF2B5EF4-FFF2-40B4-BE49-F238E27FC236}">
                  <a16:creationId xmlns:a16="http://schemas.microsoft.com/office/drawing/2014/main" id="{81E4C86E-2FEF-4BB9-A10A-CA585D5BE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28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5" name="Oval 147">
              <a:extLst>
                <a:ext uri="{FF2B5EF4-FFF2-40B4-BE49-F238E27FC236}">
                  <a16:creationId xmlns:a16="http://schemas.microsoft.com/office/drawing/2014/main" id="{179B04C5-BAD3-413E-8BF6-90DAACEFB4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53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6" name="Oval 148">
              <a:extLst>
                <a:ext uri="{FF2B5EF4-FFF2-40B4-BE49-F238E27FC236}">
                  <a16:creationId xmlns:a16="http://schemas.microsoft.com/office/drawing/2014/main" id="{43B7EBF7-F33A-4F44-845F-862F5D7059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7" name="Oval 149">
              <a:extLst>
                <a:ext uri="{FF2B5EF4-FFF2-40B4-BE49-F238E27FC236}">
                  <a16:creationId xmlns:a16="http://schemas.microsoft.com/office/drawing/2014/main" id="{C3C2E210-9850-4BFE-8C20-6DA7396E89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8" name="Oval 150">
              <a:extLst>
                <a:ext uri="{FF2B5EF4-FFF2-40B4-BE49-F238E27FC236}">
                  <a16:creationId xmlns:a16="http://schemas.microsoft.com/office/drawing/2014/main" id="{30507344-D2C5-439C-AFA3-65B37270D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30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69" name="Oval 151">
              <a:extLst>
                <a:ext uri="{FF2B5EF4-FFF2-40B4-BE49-F238E27FC236}">
                  <a16:creationId xmlns:a16="http://schemas.microsoft.com/office/drawing/2014/main" id="{22BC15E4-499D-4D98-9F86-5F89A46BB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5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0" name="Oval 152">
              <a:extLst>
                <a:ext uri="{FF2B5EF4-FFF2-40B4-BE49-F238E27FC236}">
                  <a16:creationId xmlns:a16="http://schemas.microsoft.com/office/drawing/2014/main" id="{C16CD682-0DA7-4448-AA31-F7E2785B0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81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1" name="Oval 153">
              <a:extLst>
                <a:ext uri="{FF2B5EF4-FFF2-40B4-BE49-F238E27FC236}">
                  <a16:creationId xmlns:a16="http://schemas.microsoft.com/office/drawing/2014/main" id="{DDE63BE8-F31D-48C9-B0E4-1729D7421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06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2" name="Oval 154">
              <a:extLst>
                <a:ext uri="{FF2B5EF4-FFF2-40B4-BE49-F238E27FC236}">
                  <a16:creationId xmlns:a16="http://schemas.microsoft.com/office/drawing/2014/main" id="{5FB8A804-F34B-4644-9E7D-3AF65AEE6F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3" name="Oval 155">
              <a:extLst>
                <a:ext uri="{FF2B5EF4-FFF2-40B4-BE49-F238E27FC236}">
                  <a16:creationId xmlns:a16="http://schemas.microsoft.com/office/drawing/2014/main" id="{EDA5159F-75AC-46FB-ACB1-144C6845E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3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4" name="Oval 156">
              <a:extLst>
                <a:ext uri="{FF2B5EF4-FFF2-40B4-BE49-F238E27FC236}">
                  <a16:creationId xmlns:a16="http://schemas.microsoft.com/office/drawing/2014/main" id="{DE2DF6C8-F266-40A5-B7CE-0E24752FB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18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5" name="Oval 157">
              <a:extLst>
                <a:ext uri="{FF2B5EF4-FFF2-40B4-BE49-F238E27FC236}">
                  <a16:creationId xmlns:a16="http://schemas.microsoft.com/office/drawing/2014/main" id="{3F9C3BA1-FD39-4261-8F40-330FD5CCE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4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6" name="Oval 158">
              <a:extLst>
                <a:ext uri="{FF2B5EF4-FFF2-40B4-BE49-F238E27FC236}">
                  <a16:creationId xmlns:a16="http://schemas.microsoft.com/office/drawing/2014/main" id="{D531D29F-44D2-49A3-A657-F37BFE4FE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69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7" name="Oval 159">
              <a:extLst>
                <a:ext uri="{FF2B5EF4-FFF2-40B4-BE49-F238E27FC236}">
                  <a16:creationId xmlns:a16="http://schemas.microsoft.com/office/drawing/2014/main" id="{4A21F7D3-D5B8-4B31-9AAC-F3C81B32D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8" name="Oval 160">
              <a:extLst>
                <a:ext uri="{FF2B5EF4-FFF2-40B4-BE49-F238E27FC236}">
                  <a16:creationId xmlns:a16="http://schemas.microsoft.com/office/drawing/2014/main" id="{68F92FEC-15D7-437A-974A-D86E082E0A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20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79" name="Oval 161">
              <a:extLst>
                <a:ext uri="{FF2B5EF4-FFF2-40B4-BE49-F238E27FC236}">
                  <a16:creationId xmlns:a16="http://schemas.microsoft.com/office/drawing/2014/main" id="{77BF879D-4D91-4885-B2D7-02933CC8E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6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0" name="Oval 162">
              <a:extLst>
                <a:ext uri="{FF2B5EF4-FFF2-40B4-BE49-F238E27FC236}">
                  <a16:creationId xmlns:a16="http://schemas.microsoft.com/office/drawing/2014/main" id="{42BACC02-515F-46C8-A36E-777A007390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71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1" name="Oval 163">
              <a:extLst>
                <a:ext uri="{FF2B5EF4-FFF2-40B4-BE49-F238E27FC236}">
                  <a16:creationId xmlns:a16="http://schemas.microsoft.com/office/drawing/2014/main" id="{154E97E0-CB31-485B-9D02-ACB718745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97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2" name="Oval 164">
              <a:extLst>
                <a:ext uri="{FF2B5EF4-FFF2-40B4-BE49-F238E27FC236}">
                  <a16:creationId xmlns:a16="http://schemas.microsoft.com/office/drawing/2014/main" id="{A656225C-D6D5-4D6D-ACD1-2E1D5F6AE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22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3" name="Oval 165">
              <a:extLst>
                <a:ext uri="{FF2B5EF4-FFF2-40B4-BE49-F238E27FC236}">
                  <a16:creationId xmlns:a16="http://schemas.microsoft.com/office/drawing/2014/main" id="{4D7AD1EA-107D-4053-825D-A827285AF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48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4" name="Oval 166">
              <a:extLst>
                <a:ext uri="{FF2B5EF4-FFF2-40B4-BE49-F238E27FC236}">
                  <a16:creationId xmlns:a16="http://schemas.microsoft.com/office/drawing/2014/main" id="{02CE6F0C-64BF-49A4-A1B7-08B4334969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73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5" name="Oval 167">
              <a:extLst>
                <a:ext uri="{FF2B5EF4-FFF2-40B4-BE49-F238E27FC236}">
                  <a16:creationId xmlns:a16="http://schemas.microsoft.com/office/drawing/2014/main" id="{D22587AD-E6F7-4AA7-A766-8ECE1BC99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99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6" name="Oval 168">
              <a:extLst>
                <a:ext uri="{FF2B5EF4-FFF2-40B4-BE49-F238E27FC236}">
                  <a16:creationId xmlns:a16="http://schemas.microsoft.com/office/drawing/2014/main" id="{42937173-5D82-4F24-A632-EB28FE5B63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24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7" name="Oval 169">
              <a:extLst>
                <a:ext uri="{FF2B5EF4-FFF2-40B4-BE49-F238E27FC236}">
                  <a16:creationId xmlns:a16="http://schemas.microsoft.com/office/drawing/2014/main" id="{3FC2EFDA-6494-49C4-946D-E52712B7D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8" name="Oval 170">
              <a:extLst>
                <a:ext uri="{FF2B5EF4-FFF2-40B4-BE49-F238E27FC236}">
                  <a16:creationId xmlns:a16="http://schemas.microsoft.com/office/drawing/2014/main" id="{81CF7EF4-9768-4718-9D53-CE836BEB4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7550" y="21621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89" name="Oval 202">
              <a:extLst>
                <a:ext uri="{FF2B5EF4-FFF2-40B4-BE49-F238E27FC236}">
                  <a16:creationId xmlns:a16="http://schemas.microsoft.com/office/drawing/2014/main" id="{E435FA92-73B1-4BEA-A894-97775B2BC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05750" y="1543050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0" name="Oval 207">
              <a:extLst>
                <a:ext uri="{FF2B5EF4-FFF2-40B4-BE49-F238E27FC236}">
                  <a16:creationId xmlns:a16="http://schemas.microsoft.com/office/drawing/2014/main" id="{21B14CFC-5094-4A53-A422-A293D9387E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210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1" name="Oval 208">
              <a:extLst>
                <a:ext uri="{FF2B5EF4-FFF2-40B4-BE49-F238E27FC236}">
                  <a16:creationId xmlns:a16="http://schemas.microsoft.com/office/drawing/2014/main" id="{CA23D821-563E-4ACA-90DD-8DF64EFB5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465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2" name="Oval 209">
              <a:extLst>
                <a:ext uri="{FF2B5EF4-FFF2-40B4-BE49-F238E27FC236}">
                  <a16:creationId xmlns:a16="http://schemas.microsoft.com/office/drawing/2014/main" id="{FA26CB57-AE95-4FE3-9CAB-D148BEBC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720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3" name="Oval 210">
              <a:extLst>
                <a:ext uri="{FF2B5EF4-FFF2-40B4-BE49-F238E27FC236}">
                  <a16:creationId xmlns:a16="http://schemas.microsoft.com/office/drawing/2014/main" id="{F7230912-D224-46D2-91AB-45447ED9A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975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4" name="Oval 211">
              <a:extLst>
                <a:ext uri="{FF2B5EF4-FFF2-40B4-BE49-F238E27FC236}">
                  <a16:creationId xmlns:a16="http://schemas.microsoft.com/office/drawing/2014/main" id="{27E95832-C8E7-4982-B479-3142E8B9ED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230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5" name="Oval 212">
              <a:extLst>
                <a:ext uri="{FF2B5EF4-FFF2-40B4-BE49-F238E27FC236}">
                  <a16:creationId xmlns:a16="http://schemas.microsoft.com/office/drawing/2014/main" id="{2603EB64-0C28-43DD-B560-C1BE4DE056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485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6" name="Oval 213">
              <a:extLst>
                <a:ext uri="{FF2B5EF4-FFF2-40B4-BE49-F238E27FC236}">
                  <a16:creationId xmlns:a16="http://schemas.microsoft.com/office/drawing/2014/main" id="{B6FF32B3-C5CD-4035-B0ED-601A0EBE7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740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7" name="Oval 214">
              <a:extLst>
                <a:ext uri="{FF2B5EF4-FFF2-40B4-BE49-F238E27FC236}">
                  <a16:creationId xmlns:a16="http://schemas.microsoft.com/office/drawing/2014/main" id="{87CF35E5-6BCB-4E96-9C62-B6373C04C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995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8" name="Oval 215">
              <a:extLst>
                <a:ext uri="{FF2B5EF4-FFF2-40B4-BE49-F238E27FC236}">
                  <a16:creationId xmlns:a16="http://schemas.microsoft.com/office/drawing/2014/main" id="{C0B8D4E0-48A9-48BE-9BAA-73D025EB6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0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99" name="Oval 216">
              <a:extLst>
                <a:ext uri="{FF2B5EF4-FFF2-40B4-BE49-F238E27FC236}">
                  <a16:creationId xmlns:a16="http://schemas.microsoft.com/office/drawing/2014/main" id="{7D2EB730-B851-4EC4-82C1-671C62535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505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0" name="Oval 217">
              <a:extLst>
                <a:ext uri="{FF2B5EF4-FFF2-40B4-BE49-F238E27FC236}">
                  <a16:creationId xmlns:a16="http://schemas.microsoft.com/office/drawing/2014/main" id="{5FCB0694-23E1-45FA-B614-C64BF7AC4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760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1" name="Oval 218">
              <a:extLst>
                <a:ext uri="{FF2B5EF4-FFF2-40B4-BE49-F238E27FC236}">
                  <a16:creationId xmlns:a16="http://schemas.microsoft.com/office/drawing/2014/main" id="{E2D0CDC8-D10F-4E18-8FD3-06AFFFB9E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0150" y="17002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2" name="Oval 219">
              <a:extLst>
                <a:ext uri="{FF2B5EF4-FFF2-40B4-BE49-F238E27FC236}">
                  <a16:creationId xmlns:a16="http://schemas.microsoft.com/office/drawing/2014/main" id="{C44E5002-34A9-4757-89CA-864EA3798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4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3" name="Oval 220">
              <a:extLst>
                <a:ext uri="{FF2B5EF4-FFF2-40B4-BE49-F238E27FC236}">
                  <a16:creationId xmlns:a16="http://schemas.microsoft.com/office/drawing/2014/main" id="{75959715-66D8-4145-993D-5D85C5017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20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4" name="Oval 221">
              <a:extLst>
                <a:ext uri="{FF2B5EF4-FFF2-40B4-BE49-F238E27FC236}">
                  <a16:creationId xmlns:a16="http://schemas.microsoft.com/office/drawing/2014/main" id="{B65EBDE4-CC8C-4D01-8166-3A96633A8D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5" name="Oval 222">
              <a:extLst>
                <a:ext uri="{FF2B5EF4-FFF2-40B4-BE49-F238E27FC236}">
                  <a16:creationId xmlns:a16="http://schemas.microsoft.com/office/drawing/2014/main" id="{E84718C7-5240-40B3-9815-5B46C805DC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71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6" name="Oval 223">
              <a:extLst>
                <a:ext uri="{FF2B5EF4-FFF2-40B4-BE49-F238E27FC236}">
                  <a16:creationId xmlns:a16="http://schemas.microsoft.com/office/drawing/2014/main" id="{32A65431-A9C3-4E19-97D6-A40C5D47B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96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7" name="Oval 224">
              <a:extLst>
                <a:ext uri="{FF2B5EF4-FFF2-40B4-BE49-F238E27FC236}">
                  <a16:creationId xmlns:a16="http://schemas.microsoft.com/office/drawing/2014/main" id="{FAAD5000-182A-4DC9-AB9C-B57E3FA9C6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22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8" name="Oval 225">
              <a:extLst>
                <a:ext uri="{FF2B5EF4-FFF2-40B4-BE49-F238E27FC236}">
                  <a16:creationId xmlns:a16="http://schemas.microsoft.com/office/drawing/2014/main" id="{80CC5179-7191-41BC-AD6D-0D80D20E37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47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09" name="Oval 226">
              <a:extLst>
                <a:ext uri="{FF2B5EF4-FFF2-40B4-BE49-F238E27FC236}">
                  <a16:creationId xmlns:a16="http://schemas.microsoft.com/office/drawing/2014/main" id="{464C54B6-40AF-450D-8B45-2A741A7CF4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73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0" name="Oval 227">
              <a:extLst>
                <a:ext uri="{FF2B5EF4-FFF2-40B4-BE49-F238E27FC236}">
                  <a16:creationId xmlns:a16="http://schemas.microsoft.com/office/drawing/2014/main" id="{7AA583D8-9CFD-4DE7-8E7B-B317CD62FD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98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1" name="Oval 228">
              <a:extLst>
                <a:ext uri="{FF2B5EF4-FFF2-40B4-BE49-F238E27FC236}">
                  <a16:creationId xmlns:a16="http://schemas.microsoft.com/office/drawing/2014/main" id="{AB7D309B-1CE9-4971-8F5B-4713B25950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24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2" name="Oval 229">
              <a:extLst>
                <a:ext uri="{FF2B5EF4-FFF2-40B4-BE49-F238E27FC236}">
                  <a16:creationId xmlns:a16="http://schemas.microsoft.com/office/drawing/2014/main" id="{85116F43-4F89-48AD-B5ED-2A3F0BF683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49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3" name="Oval 230">
              <a:extLst>
                <a:ext uri="{FF2B5EF4-FFF2-40B4-BE49-F238E27FC236}">
                  <a16:creationId xmlns:a16="http://schemas.microsoft.com/office/drawing/2014/main" id="{7585DD1B-B27C-46EC-9B43-EEF7ED68F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75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4" name="Oval 231">
              <a:extLst>
                <a:ext uri="{FF2B5EF4-FFF2-40B4-BE49-F238E27FC236}">
                  <a16:creationId xmlns:a16="http://schemas.microsoft.com/office/drawing/2014/main" id="{726BDDAA-F8E9-4AE3-BDCB-6BD4C1107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00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5" name="Oval 232">
              <a:extLst>
                <a:ext uri="{FF2B5EF4-FFF2-40B4-BE49-F238E27FC236}">
                  <a16:creationId xmlns:a16="http://schemas.microsoft.com/office/drawing/2014/main" id="{2D43A81A-486F-4E2B-8158-EBE3735564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26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6" name="Oval 233">
              <a:extLst>
                <a:ext uri="{FF2B5EF4-FFF2-40B4-BE49-F238E27FC236}">
                  <a16:creationId xmlns:a16="http://schemas.microsoft.com/office/drawing/2014/main" id="{4CAB8EEB-DF80-4E2A-A71F-F0B98CFF9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517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7" name="Oval 234">
              <a:extLst>
                <a:ext uri="{FF2B5EF4-FFF2-40B4-BE49-F238E27FC236}">
                  <a16:creationId xmlns:a16="http://schemas.microsoft.com/office/drawing/2014/main" id="{4403536A-C1C1-4572-977A-4689B9F3C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725" y="1852613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8" name="Oval 235">
              <a:extLst>
                <a:ext uri="{FF2B5EF4-FFF2-40B4-BE49-F238E27FC236}">
                  <a16:creationId xmlns:a16="http://schemas.microsoft.com/office/drawing/2014/main" id="{0EA0CF06-6C3F-44FC-BA2C-FB96E9695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8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19" name="Oval 236">
              <a:extLst>
                <a:ext uri="{FF2B5EF4-FFF2-40B4-BE49-F238E27FC236}">
                  <a16:creationId xmlns:a16="http://schemas.microsoft.com/office/drawing/2014/main" id="{83B78A09-82EF-4936-8E1C-5DC748B37B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4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0" name="Oval 237">
              <a:extLst>
                <a:ext uri="{FF2B5EF4-FFF2-40B4-BE49-F238E27FC236}">
                  <a16:creationId xmlns:a16="http://schemas.microsoft.com/office/drawing/2014/main" id="{3869F69E-D5A4-4BE2-87FE-E189CF197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9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1" name="Oval 238">
              <a:extLst>
                <a:ext uri="{FF2B5EF4-FFF2-40B4-BE49-F238E27FC236}">
                  <a16:creationId xmlns:a16="http://schemas.microsoft.com/office/drawing/2014/main" id="{96BB5F29-9172-4F0D-B745-CA86C51447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2" name="Oval 239">
              <a:extLst>
                <a:ext uri="{FF2B5EF4-FFF2-40B4-BE49-F238E27FC236}">
                  <a16:creationId xmlns:a16="http://schemas.microsoft.com/office/drawing/2014/main" id="{01FD8A0A-D6A2-4602-A252-9AA0CD3B6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10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3" name="Oval 240">
              <a:extLst>
                <a:ext uri="{FF2B5EF4-FFF2-40B4-BE49-F238E27FC236}">
                  <a16:creationId xmlns:a16="http://schemas.microsoft.com/office/drawing/2014/main" id="{D2AF2CD0-ED16-4CAD-8E0C-A7937F7FBE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36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4" name="Oval 241">
              <a:extLst>
                <a:ext uri="{FF2B5EF4-FFF2-40B4-BE49-F238E27FC236}">
                  <a16:creationId xmlns:a16="http://schemas.microsoft.com/office/drawing/2014/main" id="{3DB47B11-ADCD-4DC0-88FA-271ED9678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1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5" name="Oval 242">
              <a:extLst>
                <a:ext uri="{FF2B5EF4-FFF2-40B4-BE49-F238E27FC236}">
                  <a16:creationId xmlns:a16="http://schemas.microsoft.com/office/drawing/2014/main" id="{BD942936-B7E3-424C-B6FB-9EF931D61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87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6" name="Oval 243">
              <a:extLst>
                <a:ext uri="{FF2B5EF4-FFF2-40B4-BE49-F238E27FC236}">
                  <a16:creationId xmlns:a16="http://schemas.microsoft.com/office/drawing/2014/main" id="{3240A565-B568-4CAD-9222-787EB4473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7" name="Oval 244">
              <a:extLst>
                <a:ext uri="{FF2B5EF4-FFF2-40B4-BE49-F238E27FC236}">
                  <a16:creationId xmlns:a16="http://schemas.microsoft.com/office/drawing/2014/main" id="{EFE228D8-E918-4F8C-8528-2D3E63A723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8" name="Oval 245">
              <a:extLst>
                <a:ext uri="{FF2B5EF4-FFF2-40B4-BE49-F238E27FC236}">
                  <a16:creationId xmlns:a16="http://schemas.microsoft.com/office/drawing/2014/main" id="{6E1CD554-22B6-4F91-92C4-023ED6C6BD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3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29" name="Oval 246">
              <a:extLst>
                <a:ext uri="{FF2B5EF4-FFF2-40B4-BE49-F238E27FC236}">
                  <a16:creationId xmlns:a16="http://schemas.microsoft.com/office/drawing/2014/main" id="{7664BEE0-58E7-4E23-8450-D54B97FE8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89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0" name="Oval 247">
              <a:extLst>
                <a:ext uri="{FF2B5EF4-FFF2-40B4-BE49-F238E27FC236}">
                  <a16:creationId xmlns:a16="http://schemas.microsoft.com/office/drawing/2014/main" id="{9B460D13-FE9C-4D3E-A11A-4E040B5917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14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1" name="Oval 248">
              <a:extLst>
                <a:ext uri="{FF2B5EF4-FFF2-40B4-BE49-F238E27FC236}">
                  <a16:creationId xmlns:a16="http://schemas.microsoft.com/office/drawing/2014/main" id="{04EF9A31-D09F-4DCD-8CA5-5569E9C6AE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2" name="Oval 249">
              <a:extLst>
                <a:ext uri="{FF2B5EF4-FFF2-40B4-BE49-F238E27FC236}">
                  <a16:creationId xmlns:a16="http://schemas.microsoft.com/office/drawing/2014/main" id="{FF2E4C81-115E-4795-B30C-FB38FA7D8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5656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3" name="Oval 250">
              <a:extLst>
                <a:ext uri="{FF2B5EF4-FFF2-40B4-BE49-F238E27FC236}">
                  <a16:creationId xmlns:a16="http://schemas.microsoft.com/office/drawing/2014/main" id="{87B6CAB7-2731-4AEC-8737-24C2A430ED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39113" y="20097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4" name="Oval 251">
              <a:extLst>
                <a:ext uri="{FF2B5EF4-FFF2-40B4-BE49-F238E27FC236}">
                  <a16:creationId xmlns:a16="http://schemas.microsoft.com/office/drawing/2014/main" id="{F3416443-2CEC-4932-9DBE-C147C5AB3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5" name="Oval 252">
              <a:extLst>
                <a:ext uri="{FF2B5EF4-FFF2-40B4-BE49-F238E27FC236}">
                  <a16:creationId xmlns:a16="http://schemas.microsoft.com/office/drawing/2014/main" id="{E5844F60-F20B-4597-843D-10CAF7902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57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6" name="Oval 253">
              <a:extLst>
                <a:ext uri="{FF2B5EF4-FFF2-40B4-BE49-F238E27FC236}">
                  <a16:creationId xmlns:a16="http://schemas.microsoft.com/office/drawing/2014/main" id="{CD1F14E5-9445-4CBA-B8D6-39D018B3F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83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7" name="Oval 254">
              <a:extLst>
                <a:ext uri="{FF2B5EF4-FFF2-40B4-BE49-F238E27FC236}">
                  <a16:creationId xmlns:a16="http://schemas.microsoft.com/office/drawing/2014/main" id="{FFFFA1C7-E806-49AD-8DCE-CA8B73FCAD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8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8" name="Oval 255">
              <a:extLst>
                <a:ext uri="{FF2B5EF4-FFF2-40B4-BE49-F238E27FC236}">
                  <a16:creationId xmlns:a16="http://schemas.microsoft.com/office/drawing/2014/main" id="{0811BD17-DCD2-47D0-986E-1BBD6BC62D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34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39" name="Oval 256">
              <a:extLst>
                <a:ext uri="{FF2B5EF4-FFF2-40B4-BE49-F238E27FC236}">
                  <a16:creationId xmlns:a16="http://schemas.microsoft.com/office/drawing/2014/main" id="{ABE5B34E-7020-4126-B9C5-2922623583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59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0" name="Oval 257">
              <a:extLst>
                <a:ext uri="{FF2B5EF4-FFF2-40B4-BE49-F238E27FC236}">
                  <a16:creationId xmlns:a16="http://schemas.microsoft.com/office/drawing/2014/main" id="{C72B2FA8-195D-48DE-A076-000B037EA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85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1" name="Oval 258">
              <a:extLst>
                <a:ext uri="{FF2B5EF4-FFF2-40B4-BE49-F238E27FC236}">
                  <a16:creationId xmlns:a16="http://schemas.microsoft.com/office/drawing/2014/main" id="{306A4090-2FE9-4151-9E3C-1049BC984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10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2" name="Oval 259">
              <a:extLst>
                <a:ext uri="{FF2B5EF4-FFF2-40B4-BE49-F238E27FC236}">
                  <a16:creationId xmlns:a16="http://schemas.microsoft.com/office/drawing/2014/main" id="{6178C2D5-B527-478F-96C1-F34D6C229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136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3" name="Oval 260">
              <a:extLst>
                <a:ext uri="{FF2B5EF4-FFF2-40B4-BE49-F238E27FC236}">
                  <a16:creationId xmlns:a16="http://schemas.microsoft.com/office/drawing/2014/main" id="{E2DA7FFF-721C-46C0-AFAA-8E81A920B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61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4" name="Oval 261">
              <a:extLst>
                <a:ext uri="{FF2B5EF4-FFF2-40B4-BE49-F238E27FC236}">
                  <a16:creationId xmlns:a16="http://schemas.microsoft.com/office/drawing/2014/main" id="{A7A5BCF2-FA50-48A2-A1B2-A87A669A92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87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5" name="Oval 262">
              <a:extLst>
                <a:ext uri="{FF2B5EF4-FFF2-40B4-BE49-F238E27FC236}">
                  <a16:creationId xmlns:a16="http://schemas.microsoft.com/office/drawing/2014/main" id="{43D99C5E-71BE-45F8-8789-514CDEB3D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12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6" name="Oval 263">
              <a:extLst>
                <a:ext uri="{FF2B5EF4-FFF2-40B4-BE49-F238E27FC236}">
                  <a16:creationId xmlns:a16="http://schemas.microsoft.com/office/drawing/2014/main" id="{A55975F4-B8B4-4E9D-9B94-E66216661B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7" name="Oval 264">
              <a:extLst>
                <a:ext uri="{FF2B5EF4-FFF2-40B4-BE49-F238E27FC236}">
                  <a16:creationId xmlns:a16="http://schemas.microsoft.com/office/drawing/2014/main" id="{D7AD7344-44C9-411D-94C8-66DEC4488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263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8" name="Oval 265">
              <a:extLst>
                <a:ext uri="{FF2B5EF4-FFF2-40B4-BE49-F238E27FC236}">
                  <a16:creationId xmlns:a16="http://schemas.microsoft.com/office/drawing/2014/main" id="{63F6E3AB-2719-42AA-96CB-8D28EEBD50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0891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49" name="Oval 266">
              <a:extLst>
                <a:ext uri="{FF2B5EF4-FFF2-40B4-BE49-F238E27FC236}">
                  <a16:creationId xmlns:a16="http://schemas.microsoft.com/office/drawing/2014/main" id="{7E47EFD3-BD65-4C07-834C-932B354BA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1463" y="231457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grpSp>
          <p:nvGrpSpPr>
            <p:cNvPr id="150" name="Group 328">
              <a:extLst>
                <a:ext uri="{FF2B5EF4-FFF2-40B4-BE49-F238E27FC236}">
                  <a16:creationId xmlns:a16="http://schemas.microsoft.com/office/drawing/2014/main" id="{68D5DCA8-7FEF-4B84-BAC4-4DFB45F9F5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2500" y="1543050"/>
              <a:ext cx="1471613" cy="390525"/>
              <a:chOff x="3000" y="972"/>
              <a:chExt cx="927" cy="246"/>
            </a:xfrm>
          </p:grpSpPr>
          <p:sp>
            <p:nvSpPr>
              <p:cNvPr id="290" name="Oval 19">
                <a:extLst>
                  <a:ext uri="{FF2B5EF4-FFF2-40B4-BE49-F238E27FC236}">
                    <a16:creationId xmlns:a16="http://schemas.microsoft.com/office/drawing/2014/main" id="{8B256A3A-3F06-4B1F-9BCA-033C80579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6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1" name="Oval 22">
                <a:extLst>
                  <a:ext uri="{FF2B5EF4-FFF2-40B4-BE49-F238E27FC236}">
                    <a16:creationId xmlns:a16="http://schemas.microsoft.com/office/drawing/2014/main" id="{40DF6797-71C0-442D-A737-4081D4F035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0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2" name="Oval 128">
                <a:extLst>
                  <a:ext uri="{FF2B5EF4-FFF2-40B4-BE49-F238E27FC236}">
                    <a16:creationId xmlns:a16="http://schemas.microsoft.com/office/drawing/2014/main" id="{E50BF36F-711D-4534-A473-224886813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15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3" name="Oval 129">
                <a:extLst>
                  <a:ext uri="{FF2B5EF4-FFF2-40B4-BE49-F238E27FC236}">
                    <a16:creationId xmlns:a16="http://schemas.microsoft.com/office/drawing/2014/main" id="{8BC14559-1E9B-45E3-AF36-4243F8B1D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7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4" name="Oval 130">
                <a:extLst>
                  <a:ext uri="{FF2B5EF4-FFF2-40B4-BE49-F238E27FC236}">
                    <a16:creationId xmlns:a16="http://schemas.microsoft.com/office/drawing/2014/main" id="{D924A897-4DD4-47B3-A7C5-5326E004E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9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5" name="Oval 131">
                <a:extLst>
                  <a:ext uri="{FF2B5EF4-FFF2-40B4-BE49-F238E27FC236}">
                    <a16:creationId xmlns:a16="http://schemas.microsoft.com/office/drawing/2014/main" id="{E30276BE-CFBF-4D75-B4AE-AAB4CC398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6" name="Oval 132">
                <a:extLst>
                  <a:ext uri="{FF2B5EF4-FFF2-40B4-BE49-F238E27FC236}">
                    <a16:creationId xmlns:a16="http://schemas.microsoft.com/office/drawing/2014/main" id="{C91460DF-F7AB-487B-B3DF-A1C99822E3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3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7" name="Oval 133">
                <a:extLst>
                  <a:ext uri="{FF2B5EF4-FFF2-40B4-BE49-F238E27FC236}">
                    <a16:creationId xmlns:a16="http://schemas.microsoft.com/office/drawing/2014/main" id="{896385DF-14EE-44D8-9010-2A4CDE243C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5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8" name="Oval 134">
                <a:extLst>
                  <a:ext uri="{FF2B5EF4-FFF2-40B4-BE49-F238E27FC236}">
                    <a16:creationId xmlns:a16="http://schemas.microsoft.com/office/drawing/2014/main" id="{F2F98AEE-812D-4F3C-AA94-BA0954CB5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7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99" name="Oval 135">
                <a:extLst>
                  <a:ext uri="{FF2B5EF4-FFF2-40B4-BE49-F238E27FC236}">
                    <a16:creationId xmlns:a16="http://schemas.microsoft.com/office/drawing/2014/main" id="{C20E5161-241D-411C-9BC5-7D77C6A7A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1170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0" name="Oval 171">
                <a:extLst>
                  <a:ext uri="{FF2B5EF4-FFF2-40B4-BE49-F238E27FC236}">
                    <a16:creationId xmlns:a16="http://schemas.microsoft.com/office/drawing/2014/main" id="{D3C4872C-7335-4301-866E-EE715FE5D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301" name="Oval 267">
                <a:extLst>
                  <a:ext uri="{FF2B5EF4-FFF2-40B4-BE49-F238E27FC236}">
                    <a16:creationId xmlns:a16="http://schemas.microsoft.com/office/drawing/2014/main" id="{0ECBC20C-39BB-4DD1-9A24-3F6A91CE1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79" y="1122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</p:grpSp>
        <p:grpSp>
          <p:nvGrpSpPr>
            <p:cNvPr id="151" name="Group 329">
              <a:extLst>
                <a:ext uri="{FF2B5EF4-FFF2-40B4-BE49-F238E27FC236}">
                  <a16:creationId xmlns:a16="http://schemas.microsoft.com/office/drawing/2014/main" id="{5B37F0F9-2460-4AFE-B53B-61F51D5730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94413" y="995363"/>
              <a:ext cx="1811337" cy="781050"/>
              <a:chOff x="3839" y="627"/>
              <a:chExt cx="1141" cy="492"/>
            </a:xfrm>
          </p:grpSpPr>
          <p:sp>
            <p:nvSpPr>
              <p:cNvPr id="206" name="Oval 53">
                <a:extLst>
                  <a:ext uri="{FF2B5EF4-FFF2-40B4-BE49-F238E27FC236}">
                    <a16:creationId xmlns:a16="http://schemas.microsoft.com/office/drawing/2014/main" id="{5874482D-2A2D-46D1-9BF2-CDF192EAF9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6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07" name="Oval 54">
                <a:extLst>
                  <a:ext uri="{FF2B5EF4-FFF2-40B4-BE49-F238E27FC236}">
                    <a16:creationId xmlns:a16="http://schemas.microsoft.com/office/drawing/2014/main" id="{332B7F60-B36C-49E8-84A0-8F5D53D9D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8" y="873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08" name="Oval 61">
                <a:extLst>
                  <a:ext uri="{FF2B5EF4-FFF2-40B4-BE49-F238E27FC236}">
                    <a16:creationId xmlns:a16="http://schemas.microsoft.com/office/drawing/2014/main" id="{11337B5D-F53E-4190-9528-CF1E8700B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9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09" name="Oval 62">
                <a:extLst>
                  <a:ext uri="{FF2B5EF4-FFF2-40B4-BE49-F238E27FC236}">
                    <a16:creationId xmlns:a16="http://schemas.microsoft.com/office/drawing/2014/main" id="{8465914D-E756-4ED2-A607-B2884D626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1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0" name="Oval 63">
                <a:extLst>
                  <a:ext uri="{FF2B5EF4-FFF2-40B4-BE49-F238E27FC236}">
                    <a16:creationId xmlns:a16="http://schemas.microsoft.com/office/drawing/2014/main" id="{CE2BBB68-82D5-4CCE-B41E-C42C289D8F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1" name="Oval 64">
                <a:extLst>
                  <a:ext uri="{FF2B5EF4-FFF2-40B4-BE49-F238E27FC236}">
                    <a16:creationId xmlns:a16="http://schemas.microsoft.com/office/drawing/2014/main" id="{E9133048-A127-436D-83DB-FDE34D807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2" name="Oval 65">
                <a:extLst>
                  <a:ext uri="{FF2B5EF4-FFF2-40B4-BE49-F238E27FC236}">
                    <a16:creationId xmlns:a16="http://schemas.microsoft.com/office/drawing/2014/main" id="{46A91D4E-E407-419D-8814-32E207A645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7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3" name="Oval 66">
                <a:extLst>
                  <a:ext uri="{FF2B5EF4-FFF2-40B4-BE49-F238E27FC236}">
                    <a16:creationId xmlns:a16="http://schemas.microsoft.com/office/drawing/2014/main" id="{DDC3721E-1D6D-4D05-B886-9EF8FDDB4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9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4" name="Oval 67">
                <a:extLst>
                  <a:ext uri="{FF2B5EF4-FFF2-40B4-BE49-F238E27FC236}">
                    <a16:creationId xmlns:a16="http://schemas.microsoft.com/office/drawing/2014/main" id="{80DF5A92-FE10-48D7-B65A-FCCA91553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1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5" name="Oval 68">
                <a:extLst>
                  <a:ext uri="{FF2B5EF4-FFF2-40B4-BE49-F238E27FC236}">
                    <a16:creationId xmlns:a16="http://schemas.microsoft.com/office/drawing/2014/main" id="{E048C0F3-841C-4D8C-8499-561F19D3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3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6" name="Oval 69">
                <a:extLst>
                  <a:ext uri="{FF2B5EF4-FFF2-40B4-BE49-F238E27FC236}">
                    <a16:creationId xmlns:a16="http://schemas.microsoft.com/office/drawing/2014/main" id="{713BC3E9-B105-4ACF-AC15-ADFC70855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5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7" name="Oval 70">
                <a:extLst>
                  <a:ext uri="{FF2B5EF4-FFF2-40B4-BE49-F238E27FC236}">
                    <a16:creationId xmlns:a16="http://schemas.microsoft.com/office/drawing/2014/main" id="{213C06DC-AEBD-4C1C-9C91-931FF8F0D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7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8" name="Oval 71">
                <a:extLst>
                  <a:ext uri="{FF2B5EF4-FFF2-40B4-BE49-F238E27FC236}">
                    <a16:creationId xmlns:a16="http://schemas.microsoft.com/office/drawing/2014/main" id="{6F61D531-3D6A-48C8-9894-8FB8E29CA4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9" y="77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19" name="Oval 72">
                <a:extLst>
                  <a:ext uri="{FF2B5EF4-FFF2-40B4-BE49-F238E27FC236}">
                    <a16:creationId xmlns:a16="http://schemas.microsoft.com/office/drawing/2014/main" id="{5A94F8EF-8221-496E-A77B-C70ACD38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1" y="726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0" name="Oval 73">
                <a:extLst>
                  <a:ext uri="{FF2B5EF4-FFF2-40B4-BE49-F238E27FC236}">
                    <a16:creationId xmlns:a16="http://schemas.microsoft.com/office/drawing/2014/main" id="{C5CDA218-ABCB-4332-9A17-E025155EE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3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1" name="Oval 74">
                <a:extLst>
                  <a:ext uri="{FF2B5EF4-FFF2-40B4-BE49-F238E27FC236}">
                    <a16:creationId xmlns:a16="http://schemas.microsoft.com/office/drawing/2014/main" id="{787BACA6-DA66-4065-B117-D012CA2F4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5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2" name="Oval 75">
                <a:extLst>
                  <a:ext uri="{FF2B5EF4-FFF2-40B4-BE49-F238E27FC236}">
                    <a16:creationId xmlns:a16="http://schemas.microsoft.com/office/drawing/2014/main" id="{41F98E46-AFF8-4CD7-8790-F1D6C7681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3" name="Oval 76">
                <a:extLst>
                  <a:ext uri="{FF2B5EF4-FFF2-40B4-BE49-F238E27FC236}">
                    <a16:creationId xmlns:a16="http://schemas.microsoft.com/office/drawing/2014/main" id="{FD6AC629-996C-4C96-BAA4-DE83BEDE2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9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4" name="Oval 77">
                <a:extLst>
                  <a:ext uri="{FF2B5EF4-FFF2-40B4-BE49-F238E27FC236}">
                    <a16:creationId xmlns:a16="http://schemas.microsoft.com/office/drawing/2014/main" id="{5581BD70-D5F8-4873-AFE7-893BD83E7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51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5" name="Oval 78">
                <a:extLst>
                  <a:ext uri="{FF2B5EF4-FFF2-40B4-BE49-F238E27FC236}">
                    <a16:creationId xmlns:a16="http://schemas.microsoft.com/office/drawing/2014/main" id="{DD15626F-B279-4EA5-8D46-47411E04B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6" name="Oval 79">
                <a:extLst>
                  <a:ext uri="{FF2B5EF4-FFF2-40B4-BE49-F238E27FC236}">
                    <a16:creationId xmlns:a16="http://schemas.microsoft.com/office/drawing/2014/main" id="{60213FB9-5F58-439B-952C-21FDD3D524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7" name="Oval 80">
                <a:extLst>
                  <a:ext uri="{FF2B5EF4-FFF2-40B4-BE49-F238E27FC236}">
                    <a16:creationId xmlns:a16="http://schemas.microsoft.com/office/drawing/2014/main" id="{93CC854C-7314-4127-994F-DE34B8D9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7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8" name="Oval 81">
                <a:extLst>
                  <a:ext uri="{FF2B5EF4-FFF2-40B4-BE49-F238E27FC236}">
                    <a16:creationId xmlns:a16="http://schemas.microsoft.com/office/drawing/2014/main" id="{9143DAF7-CA5C-4C38-ADEA-AD5A4047F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9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29" name="Oval 82">
                <a:extLst>
                  <a:ext uri="{FF2B5EF4-FFF2-40B4-BE49-F238E27FC236}">
                    <a16:creationId xmlns:a16="http://schemas.microsoft.com/office/drawing/2014/main" id="{87FF38A1-7DC1-4443-A3A9-0E77F493C0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0" name="Oval 83">
                <a:extLst>
                  <a:ext uri="{FF2B5EF4-FFF2-40B4-BE49-F238E27FC236}">
                    <a16:creationId xmlns:a16="http://schemas.microsoft.com/office/drawing/2014/main" id="{21887929-6697-4E4A-BAE9-7B02FEB0AD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3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1" name="Oval 84">
                <a:extLst>
                  <a:ext uri="{FF2B5EF4-FFF2-40B4-BE49-F238E27FC236}">
                    <a16:creationId xmlns:a16="http://schemas.microsoft.com/office/drawing/2014/main" id="{D5389111-1546-4786-B7E8-E43F8F7E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2" name="Oval 85">
                <a:extLst>
                  <a:ext uri="{FF2B5EF4-FFF2-40B4-BE49-F238E27FC236}">
                    <a16:creationId xmlns:a16="http://schemas.microsoft.com/office/drawing/2014/main" id="{8D823C8E-F233-4A6A-8EB2-4AE3A4D4C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3" name="Oval 86">
                <a:extLst>
                  <a:ext uri="{FF2B5EF4-FFF2-40B4-BE49-F238E27FC236}">
                    <a16:creationId xmlns:a16="http://schemas.microsoft.com/office/drawing/2014/main" id="{C50FB912-77C8-4806-B21C-C7A1480CD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9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4" name="Oval 87">
                <a:extLst>
                  <a:ext uri="{FF2B5EF4-FFF2-40B4-BE49-F238E27FC236}">
                    <a16:creationId xmlns:a16="http://schemas.microsoft.com/office/drawing/2014/main" id="{A136C791-90AE-4F9B-95E7-E8A2D0DD0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1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5" name="Oval 88">
                <a:extLst>
                  <a:ext uri="{FF2B5EF4-FFF2-40B4-BE49-F238E27FC236}">
                    <a16:creationId xmlns:a16="http://schemas.microsoft.com/office/drawing/2014/main" id="{3C72EABC-CFB6-426F-A87F-4AE2CF1EDC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3" y="675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6" name="Oval 89">
                <a:extLst>
                  <a:ext uri="{FF2B5EF4-FFF2-40B4-BE49-F238E27FC236}">
                    <a16:creationId xmlns:a16="http://schemas.microsoft.com/office/drawing/2014/main" id="{D236EADF-1E62-4A79-9004-1E9F58A31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5" y="627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7" name="Oval 106">
                <a:extLst>
                  <a:ext uri="{FF2B5EF4-FFF2-40B4-BE49-F238E27FC236}">
                    <a16:creationId xmlns:a16="http://schemas.microsoft.com/office/drawing/2014/main" id="{E8C9D18B-DE39-400A-B1C4-525F08ADE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8" y="825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8" name="Oval 107">
                <a:extLst>
                  <a:ext uri="{FF2B5EF4-FFF2-40B4-BE49-F238E27FC236}">
                    <a16:creationId xmlns:a16="http://schemas.microsoft.com/office/drawing/2014/main" id="{2C702784-222C-4E3D-9B29-0C478BBAD2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95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39" name="Oval 108">
                <a:extLst>
                  <a:ext uri="{FF2B5EF4-FFF2-40B4-BE49-F238E27FC236}">
                    <a16:creationId xmlns:a16="http://schemas.microsoft.com/office/drawing/2014/main" id="{17AB41FA-7DF9-46BD-855D-7640149FB5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7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0" name="Oval 109">
                <a:extLst>
                  <a:ext uri="{FF2B5EF4-FFF2-40B4-BE49-F238E27FC236}">
                    <a16:creationId xmlns:a16="http://schemas.microsoft.com/office/drawing/2014/main" id="{C1C906DF-3794-496A-A6E8-A64150609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9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1" name="Oval 110">
                <a:extLst>
                  <a:ext uri="{FF2B5EF4-FFF2-40B4-BE49-F238E27FC236}">
                    <a16:creationId xmlns:a16="http://schemas.microsoft.com/office/drawing/2014/main" id="{EC95A6ED-2156-49AD-A843-8E7B06D25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2" name="Oval 111">
                <a:extLst>
                  <a:ext uri="{FF2B5EF4-FFF2-40B4-BE49-F238E27FC236}">
                    <a16:creationId xmlns:a16="http://schemas.microsoft.com/office/drawing/2014/main" id="{4749BF1F-BD8F-40AE-A06F-1301152482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3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3" name="Oval 112">
                <a:extLst>
                  <a:ext uri="{FF2B5EF4-FFF2-40B4-BE49-F238E27FC236}">
                    <a16:creationId xmlns:a16="http://schemas.microsoft.com/office/drawing/2014/main" id="{8DEB9F3F-5E3A-4D5F-9516-016DDBCD0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4" name="Oval 113">
                <a:extLst>
                  <a:ext uri="{FF2B5EF4-FFF2-40B4-BE49-F238E27FC236}">
                    <a16:creationId xmlns:a16="http://schemas.microsoft.com/office/drawing/2014/main" id="{93458160-D09A-4C4D-ABEB-436DB8D8F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7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5" name="Oval 114">
                <a:extLst>
                  <a:ext uri="{FF2B5EF4-FFF2-40B4-BE49-F238E27FC236}">
                    <a16:creationId xmlns:a16="http://schemas.microsoft.com/office/drawing/2014/main" id="{156ABBC3-4B90-418F-8DCB-7F9C8AAE7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9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6" name="Oval 115">
                <a:extLst>
                  <a:ext uri="{FF2B5EF4-FFF2-40B4-BE49-F238E27FC236}">
                    <a16:creationId xmlns:a16="http://schemas.microsoft.com/office/drawing/2014/main" id="{746AF697-0284-4619-911D-EBF4B3BBC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1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7" name="Oval 116">
                <a:extLst>
                  <a:ext uri="{FF2B5EF4-FFF2-40B4-BE49-F238E27FC236}">
                    <a16:creationId xmlns:a16="http://schemas.microsoft.com/office/drawing/2014/main" id="{7348431F-D801-48D6-AE80-1BC58E6B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3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8" name="Oval 117">
                <a:extLst>
                  <a:ext uri="{FF2B5EF4-FFF2-40B4-BE49-F238E27FC236}">
                    <a16:creationId xmlns:a16="http://schemas.microsoft.com/office/drawing/2014/main" id="{6378B757-26EF-4EBE-AA71-FDDF9B855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5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49" name="Oval 118">
                <a:extLst>
                  <a:ext uri="{FF2B5EF4-FFF2-40B4-BE49-F238E27FC236}">
                    <a16:creationId xmlns:a16="http://schemas.microsoft.com/office/drawing/2014/main" id="{CD6206EE-0054-4ED5-8E48-961CA4D803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7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0" name="Oval 119">
                <a:extLst>
                  <a:ext uri="{FF2B5EF4-FFF2-40B4-BE49-F238E27FC236}">
                    <a16:creationId xmlns:a16="http://schemas.microsoft.com/office/drawing/2014/main" id="{380391D2-0421-495E-86A2-66AA8F46B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9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1" name="Oval 120">
                <a:extLst>
                  <a:ext uri="{FF2B5EF4-FFF2-40B4-BE49-F238E27FC236}">
                    <a16:creationId xmlns:a16="http://schemas.microsoft.com/office/drawing/2014/main" id="{D91D2C21-D9C4-45E3-93AF-4A104FA519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1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2" name="Oval 121">
                <a:extLst>
                  <a:ext uri="{FF2B5EF4-FFF2-40B4-BE49-F238E27FC236}">
                    <a16:creationId xmlns:a16="http://schemas.microsoft.com/office/drawing/2014/main" id="{69B519C2-3232-48EF-B87B-8DEBDC5FE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3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3" name="Oval 122">
                <a:extLst>
                  <a:ext uri="{FF2B5EF4-FFF2-40B4-BE49-F238E27FC236}">
                    <a16:creationId xmlns:a16="http://schemas.microsoft.com/office/drawing/2014/main" id="{FEA07277-20CD-4E91-9318-8D3AB0AA5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5" y="876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4" name="Oval 172">
                <a:extLst>
                  <a:ext uri="{FF2B5EF4-FFF2-40B4-BE49-F238E27FC236}">
                    <a16:creationId xmlns:a16="http://schemas.microsoft.com/office/drawing/2014/main" id="{C6C99D80-9974-4D94-A217-04A070F47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1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5" name="Oval 173">
                <a:extLst>
                  <a:ext uri="{FF2B5EF4-FFF2-40B4-BE49-F238E27FC236}">
                    <a16:creationId xmlns:a16="http://schemas.microsoft.com/office/drawing/2014/main" id="{4F6FA73E-5787-4584-B526-1ED353335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6" name="Oval 174">
                <a:extLst>
                  <a:ext uri="{FF2B5EF4-FFF2-40B4-BE49-F238E27FC236}">
                    <a16:creationId xmlns:a16="http://schemas.microsoft.com/office/drawing/2014/main" id="{492A81F0-3C54-400A-84F9-9C04921B68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35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7" name="Oval 175">
                <a:extLst>
                  <a:ext uri="{FF2B5EF4-FFF2-40B4-BE49-F238E27FC236}">
                    <a16:creationId xmlns:a16="http://schemas.microsoft.com/office/drawing/2014/main" id="{AFCA1876-B1D1-4EF2-B680-8EE93B82B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8" name="Oval 176">
                <a:extLst>
                  <a:ext uri="{FF2B5EF4-FFF2-40B4-BE49-F238E27FC236}">
                    <a16:creationId xmlns:a16="http://schemas.microsoft.com/office/drawing/2014/main" id="{2BE0F0ED-AF4D-48F5-A1AB-B67C93CBC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39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59" name="Oval 177">
                <a:extLst>
                  <a:ext uri="{FF2B5EF4-FFF2-40B4-BE49-F238E27FC236}">
                    <a16:creationId xmlns:a16="http://schemas.microsoft.com/office/drawing/2014/main" id="{84343CD2-0FFD-48C5-9C3A-31A773ADB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91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0" name="Oval 178">
                <a:extLst>
                  <a:ext uri="{FF2B5EF4-FFF2-40B4-BE49-F238E27FC236}">
                    <a16:creationId xmlns:a16="http://schemas.microsoft.com/office/drawing/2014/main" id="{2604F03F-51D0-4B82-8383-69B12DA7B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3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1" name="Oval 179">
                <a:extLst>
                  <a:ext uri="{FF2B5EF4-FFF2-40B4-BE49-F238E27FC236}">
                    <a16:creationId xmlns:a16="http://schemas.microsoft.com/office/drawing/2014/main" id="{27DD040D-F9DD-4279-BBDB-29CF98290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95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2" name="Oval 180">
                <a:extLst>
                  <a:ext uri="{FF2B5EF4-FFF2-40B4-BE49-F238E27FC236}">
                    <a16:creationId xmlns:a16="http://schemas.microsoft.com/office/drawing/2014/main" id="{F4E06E5B-A120-4418-8530-5491AA4A8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7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3" name="Oval 181">
                <a:extLst>
                  <a:ext uri="{FF2B5EF4-FFF2-40B4-BE49-F238E27FC236}">
                    <a16:creationId xmlns:a16="http://schemas.microsoft.com/office/drawing/2014/main" id="{A3622A0A-2AC5-465D-932C-EACE9FB3C7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9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4" name="Oval 182">
                <a:extLst>
                  <a:ext uri="{FF2B5EF4-FFF2-40B4-BE49-F238E27FC236}">
                    <a16:creationId xmlns:a16="http://schemas.microsoft.com/office/drawing/2014/main" id="{11BC0378-6AF3-48FA-8C53-2E8A4B846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1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5" name="Oval 183">
                <a:extLst>
                  <a:ext uri="{FF2B5EF4-FFF2-40B4-BE49-F238E27FC236}">
                    <a16:creationId xmlns:a16="http://schemas.microsoft.com/office/drawing/2014/main" id="{A25C0264-0E3C-4164-8B0F-CAAF461F2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3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6" name="Oval 184">
                <a:extLst>
                  <a:ext uri="{FF2B5EF4-FFF2-40B4-BE49-F238E27FC236}">
                    <a16:creationId xmlns:a16="http://schemas.microsoft.com/office/drawing/2014/main" id="{0554FFFD-9992-4ECD-9506-2CB27727D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7" name="Oval 185">
                <a:extLst>
                  <a:ext uri="{FF2B5EF4-FFF2-40B4-BE49-F238E27FC236}">
                    <a16:creationId xmlns:a16="http://schemas.microsoft.com/office/drawing/2014/main" id="{14B606D1-DEDE-4ADA-A5B9-578E7AC60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7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8" name="Oval 186">
                <a:extLst>
                  <a:ext uri="{FF2B5EF4-FFF2-40B4-BE49-F238E27FC236}">
                    <a16:creationId xmlns:a16="http://schemas.microsoft.com/office/drawing/2014/main" id="{7248D2E4-DF4E-43FD-8858-C58CB23FA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9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69" name="Oval 187">
                <a:extLst>
                  <a:ext uri="{FF2B5EF4-FFF2-40B4-BE49-F238E27FC236}">
                    <a16:creationId xmlns:a16="http://schemas.microsoft.com/office/drawing/2014/main" id="{D4ED0712-F985-4591-B2A4-9731EAA0F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0" name="Oval 188">
                <a:extLst>
                  <a:ext uri="{FF2B5EF4-FFF2-40B4-BE49-F238E27FC236}">
                    <a16:creationId xmlns:a16="http://schemas.microsoft.com/office/drawing/2014/main" id="{DB2B0734-10FF-48B9-B368-EB14C34C26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2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1" name="Oval 189">
                <a:extLst>
                  <a:ext uri="{FF2B5EF4-FFF2-40B4-BE49-F238E27FC236}">
                    <a16:creationId xmlns:a16="http://schemas.microsoft.com/office/drawing/2014/main" id="{04501BAC-21E4-432F-9023-56CD810F5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4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2" name="Oval 190">
                <a:extLst>
                  <a:ext uri="{FF2B5EF4-FFF2-40B4-BE49-F238E27FC236}">
                    <a16:creationId xmlns:a16="http://schemas.microsoft.com/office/drawing/2014/main" id="{27C4556E-4A55-4EC7-A8BA-3219599CC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6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3" name="Oval 191">
                <a:extLst>
                  <a:ext uri="{FF2B5EF4-FFF2-40B4-BE49-F238E27FC236}">
                    <a16:creationId xmlns:a16="http://schemas.microsoft.com/office/drawing/2014/main" id="{CADD657C-872C-457D-914C-E86CF9FA6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8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4" name="Oval 192">
                <a:extLst>
                  <a:ext uri="{FF2B5EF4-FFF2-40B4-BE49-F238E27FC236}">
                    <a16:creationId xmlns:a16="http://schemas.microsoft.com/office/drawing/2014/main" id="{07C1A22C-2966-4A9D-9788-4636A90C6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0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5" name="Oval 193">
                <a:extLst>
                  <a:ext uri="{FF2B5EF4-FFF2-40B4-BE49-F238E27FC236}">
                    <a16:creationId xmlns:a16="http://schemas.microsoft.com/office/drawing/2014/main" id="{F4EB5285-D1FF-490E-9751-3B2D40E51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2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6" name="Oval 194">
                <a:extLst>
                  <a:ext uri="{FF2B5EF4-FFF2-40B4-BE49-F238E27FC236}">
                    <a16:creationId xmlns:a16="http://schemas.microsoft.com/office/drawing/2014/main" id="{E0AC628D-EB16-4ACB-AD0F-5FA265A7E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4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7" name="Oval 195">
                <a:extLst>
                  <a:ext uri="{FF2B5EF4-FFF2-40B4-BE49-F238E27FC236}">
                    <a16:creationId xmlns:a16="http://schemas.microsoft.com/office/drawing/2014/main" id="{37CBBDD2-65D6-4D0B-B797-03B19F965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6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8" name="Oval 196">
                <a:extLst>
                  <a:ext uri="{FF2B5EF4-FFF2-40B4-BE49-F238E27FC236}">
                    <a16:creationId xmlns:a16="http://schemas.microsoft.com/office/drawing/2014/main" id="{AE4BBDA9-57B8-4434-BD73-46DE9A619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8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79" name="Oval 197">
                <a:extLst>
                  <a:ext uri="{FF2B5EF4-FFF2-40B4-BE49-F238E27FC236}">
                    <a16:creationId xmlns:a16="http://schemas.microsoft.com/office/drawing/2014/main" id="{F3177E50-5038-4394-A886-1F38B7B7E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0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0" name="Oval 198">
                <a:extLst>
                  <a:ext uri="{FF2B5EF4-FFF2-40B4-BE49-F238E27FC236}">
                    <a16:creationId xmlns:a16="http://schemas.microsoft.com/office/drawing/2014/main" id="{BE57849E-B446-49AD-8E68-E0295BF1C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2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1" name="Oval 199">
                <a:extLst>
                  <a:ext uri="{FF2B5EF4-FFF2-40B4-BE49-F238E27FC236}">
                    <a16:creationId xmlns:a16="http://schemas.microsoft.com/office/drawing/2014/main" id="{44102215-FD4E-4992-8ED7-6EB274BE3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4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2" name="Oval 200">
                <a:extLst>
                  <a:ext uri="{FF2B5EF4-FFF2-40B4-BE49-F238E27FC236}">
                    <a16:creationId xmlns:a16="http://schemas.microsoft.com/office/drawing/2014/main" id="{5FB7371E-5DFF-4466-ACA3-5EA3DEA17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6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3" name="Oval 201">
                <a:extLst>
                  <a:ext uri="{FF2B5EF4-FFF2-40B4-BE49-F238E27FC236}">
                    <a16:creationId xmlns:a16="http://schemas.microsoft.com/office/drawing/2014/main" id="{3C64613D-6B5A-42D1-A068-536B879EE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8" y="97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4" name="Oval 203">
                <a:extLst>
                  <a:ext uri="{FF2B5EF4-FFF2-40B4-BE49-F238E27FC236}">
                    <a16:creationId xmlns:a16="http://schemas.microsoft.com/office/drawing/2014/main" id="{578556E1-DE74-4D06-AD5B-FAA32B1A5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5" name="Oval 204">
                <a:extLst>
                  <a:ext uri="{FF2B5EF4-FFF2-40B4-BE49-F238E27FC236}">
                    <a16:creationId xmlns:a16="http://schemas.microsoft.com/office/drawing/2014/main" id="{03B54E33-FD2D-41A1-8E8C-A98F1148CB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6" name="Oval 205">
                <a:extLst>
                  <a:ext uri="{FF2B5EF4-FFF2-40B4-BE49-F238E27FC236}">
                    <a16:creationId xmlns:a16="http://schemas.microsoft.com/office/drawing/2014/main" id="{2AF686B3-A84B-4258-A61A-8A6AC5812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0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7" name="Oval 206">
                <a:extLst>
                  <a:ext uri="{FF2B5EF4-FFF2-40B4-BE49-F238E27FC236}">
                    <a16:creationId xmlns:a16="http://schemas.microsoft.com/office/drawing/2014/main" id="{67835C96-9E0A-45B5-92D0-72B643A61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" y="1071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8" name="Oval 287">
                <a:extLst>
                  <a:ext uri="{FF2B5EF4-FFF2-40B4-BE49-F238E27FC236}">
                    <a16:creationId xmlns:a16="http://schemas.microsoft.com/office/drawing/2014/main" id="{6A3ECFC4-4CA0-45DF-9B24-ADE319D37E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" y="1023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  <p:sp>
            <p:nvSpPr>
              <p:cNvPr id="289" name="Oval 288">
                <a:extLst>
                  <a:ext uri="{FF2B5EF4-FFF2-40B4-BE49-F238E27FC236}">
                    <a16:creationId xmlns:a16="http://schemas.microsoft.com/office/drawing/2014/main" id="{9869CFE7-94E4-47DB-BA43-A3BCE04B8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0" y="924"/>
                <a:ext cx="48" cy="48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600"/>
              </a:p>
            </p:txBody>
          </p:sp>
        </p:grpSp>
        <p:sp>
          <p:nvSpPr>
            <p:cNvPr id="152" name="Oval 270">
              <a:extLst>
                <a:ext uri="{FF2B5EF4-FFF2-40B4-BE49-F238E27FC236}">
                  <a16:creationId xmlns:a16="http://schemas.microsoft.com/office/drawing/2014/main" id="{43FB8152-BFF8-4A10-9FB3-258058F7F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4963" y="1933575"/>
              <a:ext cx="76200" cy="762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53" name="Oval 271">
              <a:extLst>
                <a:ext uri="{FF2B5EF4-FFF2-40B4-BE49-F238E27FC236}">
                  <a16:creationId xmlns:a16="http://schemas.microsoft.com/office/drawing/2014/main" id="{FCBB2913-5FDE-484E-AB4B-6B8AA35BB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9300" y="2085975"/>
              <a:ext cx="76200" cy="762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54" name="Oval 272">
              <a:extLst>
                <a:ext uri="{FF2B5EF4-FFF2-40B4-BE49-F238E27FC236}">
                  <a16:creationId xmlns:a16="http://schemas.microsoft.com/office/drawing/2014/main" id="{B421470A-853D-447D-90ED-CC00D430A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3213" y="2238375"/>
              <a:ext cx="76200" cy="762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55" name="Oval 273">
              <a:extLst>
                <a:ext uri="{FF2B5EF4-FFF2-40B4-BE49-F238E27FC236}">
                  <a16:creationId xmlns:a16="http://schemas.microsoft.com/office/drawing/2014/main" id="{F7C854FD-2D24-4459-A614-70645A24A6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0863" y="2085975"/>
              <a:ext cx="76200" cy="762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56" name="Oval 274">
              <a:extLst>
                <a:ext uri="{FF2B5EF4-FFF2-40B4-BE49-F238E27FC236}">
                  <a16:creationId xmlns:a16="http://schemas.microsoft.com/office/drawing/2014/main" id="{341F3F78-232F-43CC-8B38-D2968C1A59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9475" y="1933575"/>
              <a:ext cx="76200" cy="762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/>
            </a:p>
          </p:txBody>
        </p:sp>
        <p:sp>
          <p:nvSpPr>
            <p:cNvPr id="157" name="Rectangle 275">
              <a:extLst>
                <a:ext uri="{FF2B5EF4-FFF2-40B4-BE49-F238E27FC236}">
                  <a16:creationId xmlns:a16="http://schemas.microsoft.com/office/drawing/2014/main" id="{1580579C-2E61-45AF-9DEC-D7C791F3DB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3810" y="483085"/>
              <a:ext cx="2517777" cy="3170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b="1" dirty="0">
                  <a:cs typeface="Times New Roman" pitchFamily="18" charset="0"/>
                </a:rPr>
                <a:t>Amylopectin </a:t>
              </a:r>
            </a:p>
          </p:txBody>
        </p:sp>
        <p:sp>
          <p:nvSpPr>
            <p:cNvPr id="158" name="Rectangle 276">
              <a:extLst>
                <a:ext uri="{FF2B5EF4-FFF2-40B4-BE49-F238E27FC236}">
                  <a16:creationId xmlns:a16="http://schemas.microsoft.com/office/drawing/2014/main" id="{9D1C62CA-7D71-4944-BD05-03CD148E37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351" y="1217197"/>
              <a:ext cx="3806868" cy="317025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800" b="1" dirty="0">
                  <a:cs typeface="Times New Roman" pitchFamily="18" charset="0"/>
                </a:rPr>
                <a:t>Amylose = Resistant starch</a:t>
              </a:r>
            </a:p>
          </p:txBody>
        </p:sp>
        <p:sp>
          <p:nvSpPr>
            <p:cNvPr id="159" name="Oval 277">
              <a:extLst>
                <a:ext uri="{FF2B5EF4-FFF2-40B4-BE49-F238E27FC236}">
                  <a16:creationId xmlns:a16="http://schemas.microsoft.com/office/drawing/2014/main" id="{AF6BE4F1-8EB4-48F1-9C13-FB09698B9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0" name="Oval 278">
              <a:extLst>
                <a:ext uri="{FF2B5EF4-FFF2-40B4-BE49-F238E27FC236}">
                  <a16:creationId xmlns:a16="http://schemas.microsoft.com/office/drawing/2014/main" id="{C712F2F3-89D3-454C-8241-968AE21FC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1" name="Oval 279">
              <a:extLst>
                <a:ext uri="{FF2B5EF4-FFF2-40B4-BE49-F238E27FC236}">
                  <a16:creationId xmlns:a16="http://schemas.microsoft.com/office/drawing/2014/main" id="{5703E1AE-1DC4-46E1-8C60-51B82C6D3B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8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2" name="Oval 280">
              <a:extLst>
                <a:ext uri="{FF2B5EF4-FFF2-40B4-BE49-F238E27FC236}">
                  <a16:creationId xmlns:a16="http://schemas.microsoft.com/office/drawing/2014/main" id="{FCEF1198-4229-47A4-9B2B-0EA7B2EE1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4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3" name="Oval 281">
              <a:extLst>
                <a:ext uri="{FF2B5EF4-FFF2-40B4-BE49-F238E27FC236}">
                  <a16:creationId xmlns:a16="http://schemas.microsoft.com/office/drawing/2014/main" id="{DB4E2E6A-4082-4E8D-BA83-97FDAE9749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4" name="Oval 282">
              <a:extLst>
                <a:ext uri="{FF2B5EF4-FFF2-40B4-BE49-F238E27FC236}">
                  <a16:creationId xmlns:a16="http://schemas.microsoft.com/office/drawing/2014/main" id="{C4171393-3543-40A6-96F6-09728FF3F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5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5" name="Oval 283">
              <a:extLst>
                <a:ext uri="{FF2B5EF4-FFF2-40B4-BE49-F238E27FC236}">
                  <a16:creationId xmlns:a16="http://schemas.microsoft.com/office/drawing/2014/main" id="{92298AA4-BBBB-4955-9CC5-C37AF9D0A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6" name="Oval 284">
              <a:extLst>
                <a:ext uri="{FF2B5EF4-FFF2-40B4-BE49-F238E27FC236}">
                  <a16:creationId xmlns:a16="http://schemas.microsoft.com/office/drawing/2014/main" id="{8AE9D405-5522-46E2-9255-E92C9B591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6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7" name="Oval 285">
              <a:extLst>
                <a:ext uri="{FF2B5EF4-FFF2-40B4-BE49-F238E27FC236}">
                  <a16:creationId xmlns:a16="http://schemas.microsoft.com/office/drawing/2014/main" id="{C3D222D0-C3F4-4C23-BD00-EE5EC37A68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1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8" name="Oval 286">
              <a:extLst>
                <a:ext uri="{FF2B5EF4-FFF2-40B4-BE49-F238E27FC236}">
                  <a16:creationId xmlns:a16="http://schemas.microsoft.com/office/drawing/2014/main" id="{9E460D16-058F-44B0-BC11-EFF1C6733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69" name="Oval 287">
              <a:extLst>
                <a:ext uri="{FF2B5EF4-FFF2-40B4-BE49-F238E27FC236}">
                  <a16:creationId xmlns:a16="http://schemas.microsoft.com/office/drawing/2014/main" id="{0D47B9DA-908B-42E9-B60E-1108E472E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2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0" name="Oval 288">
              <a:extLst>
                <a:ext uri="{FF2B5EF4-FFF2-40B4-BE49-F238E27FC236}">
                  <a16:creationId xmlns:a16="http://schemas.microsoft.com/office/drawing/2014/main" id="{2875F78C-1FA2-4ECD-ABC1-E4B0753B9C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38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1" name="Oval 289">
              <a:extLst>
                <a:ext uri="{FF2B5EF4-FFF2-40B4-BE49-F238E27FC236}">
                  <a16:creationId xmlns:a16="http://schemas.microsoft.com/office/drawing/2014/main" id="{1F15FB6A-3780-46A3-B5B3-61E5A7890B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63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2" name="Oval 290">
              <a:extLst>
                <a:ext uri="{FF2B5EF4-FFF2-40B4-BE49-F238E27FC236}">
                  <a16:creationId xmlns:a16="http://schemas.microsoft.com/office/drawing/2014/main" id="{ABE076E2-4E12-456B-85FF-CB5FBB40C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89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3" name="Oval 291">
              <a:extLst>
                <a:ext uri="{FF2B5EF4-FFF2-40B4-BE49-F238E27FC236}">
                  <a16:creationId xmlns:a16="http://schemas.microsoft.com/office/drawing/2014/main" id="{638806BC-6E52-49C8-956A-50D705579E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14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4" name="Oval 292">
              <a:extLst>
                <a:ext uri="{FF2B5EF4-FFF2-40B4-BE49-F238E27FC236}">
                  <a16:creationId xmlns:a16="http://schemas.microsoft.com/office/drawing/2014/main" id="{F1CB2F61-B52B-4FE6-8931-E6A51363C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40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5" name="Oval 293">
              <a:extLst>
                <a:ext uri="{FF2B5EF4-FFF2-40B4-BE49-F238E27FC236}">
                  <a16:creationId xmlns:a16="http://schemas.microsoft.com/office/drawing/2014/main" id="{9EB7AB47-19D8-44E3-8F9C-66617B25A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337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6" name="Oval 294">
              <a:extLst>
                <a:ext uri="{FF2B5EF4-FFF2-40B4-BE49-F238E27FC236}">
                  <a16:creationId xmlns:a16="http://schemas.microsoft.com/office/drawing/2014/main" id="{DD830085-BC5A-4768-974D-4093CB7E4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592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7" name="Oval 295">
              <a:extLst>
                <a:ext uri="{FF2B5EF4-FFF2-40B4-BE49-F238E27FC236}">
                  <a16:creationId xmlns:a16="http://schemas.microsoft.com/office/drawing/2014/main" id="{77A2AF50-073A-4FB6-99BC-653E57A36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847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8" name="Oval 296">
              <a:extLst>
                <a:ext uri="{FF2B5EF4-FFF2-40B4-BE49-F238E27FC236}">
                  <a16:creationId xmlns:a16="http://schemas.microsoft.com/office/drawing/2014/main" id="{1CAFDC88-D3B5-4D44-A50D-822A91762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02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79" name="Oval 297">
              <a:extLst>
                <a:ext uri="{FF2B5EF4-FFF2-40B4-BE49-F238E27FC236}">
                  <a16:creationId xmlns:a16="http://schemas.microsoft.com/office/drawing/2014/main" id="{52FD7EFB-CD30-4E26-8B6B-0B2D062F8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357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0" name="Oval 298">
              <a:extLst>
                <a:ext uri="{FF2B5EF4-FFF2-40B4-BE49-F238E27FC236}">
                  <a16:creationId xmlns:a16="http://schemas.microsoft.com/office/drawing/2014/main" id="{748FA6BA-0CB1-4924-9A60-12AB91EF7C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12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1" name="Oval 299">
              <a:extLst>
                <a:ext uri="{FF2B5EF4-FFF2-40B4-BE49-F238E27FC236}">
                  <a16:creationId xmlns:a16="http://schemas.microsoft.com/office/drawing/2014/main" id="{D50EBD78-E3FB-4313-96F7-1398DA2E5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867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2" name="Oval 300">
              <a:extLst>
                <a:ext uri="{FF2B5EF4-FFF2-40B4-BE49-F238E27FC236}">
                  <a16:creationId xmlns:a16="http://schemas.microsoft.com/office/drawing/2014/main" id="{6B8C58AD-CB6B-436A-BDED-8997DCDDC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122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3" name="Oval 301">
              <a:extLst>
                <a:ext uri="{FF2B5EF4-FFF2-40B4-BE49-F238E27FC236}">
                  <a16:creationId xmlns:a16="http://schemas.microsoft.com/office/drawing/2014/main" id="{2D7D1DE6-16E3-4393-95AF-DF5D93681B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3775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4" name="Oval 302">
              <a:extLst>
                <a:ext uri="{FF2B5EF4-FFF2-40B4-BE49-F238E27FC236}">
                  <a16:creationId xmlns:a16="http://schemas.microsoft.com/office/drawing/2014/main" id="{8116A4E7-F0BB-4E6E-99B5-9218F7CFE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31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5" name="Oval 303">
              <a:extLst>
                <a:ext uri="{FF2B5EF4-FFF2-40B4-BE49-F238E27FC236}">
                  <a16:creationId xmlns:a16="http://schemas.microsoft.com/office/drawing/2014/main" id="{3D4DF836-330D-4C1E-8AAD-2B2510E9E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57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6" name="Oval 304">
              <a:extLst>
                <a:ext uri="{FF2B5EF4-FFF2-40B4-BE49-F238E27FC236}">
                  <a16:creationId xmlns:a16="http://schemas.microsoft.com/office/drawing/2014/main" id="{42292A5E-002C-4E80-9671-4CC5B76E7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7" name="Oval 305">
              <a:extLst>
                <a:ext uri="{FF2B5EF4-FFF2-40B4-BE49-F238E27FC236}">
                  <a16:creationId xmlns:a16="http://schemas.microsoft.com/office/drawing/2014/main" id="{EE7CF049-2317-4065-9B4F-F12614EB7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8" name="Oval 306">
              <a:extLst>
                <a:ext uri="{FF2B5EF4-FFF2-40B4-BE49-F238E27FC236}">
                  <a16:creationId xmlns:a16="http://schemas.microsoft.com/office/drawing/2014/main" id="{2AF996C0-86D1-4DA3-A798-703BD5C11A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3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89" name="Oval 307">
              <a:extLst>
                <a:ext uri="{FF2B5EF4-FFF2-40B4-BE49-F238E27FC236}">
                  <a16:creationId xmlns:a16="http://schemas.microsoft.com/office/drawing/2014/main" id="{00DAD5A1-36FF-4AAF-A422-FD3A5DF36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59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0" name="Oval 308">
              <a:extLst>
                <a:ext uri="{FF2B5EF4-FFF2-40B4-BE49-F238E27FC236}">
                  <a16:creationId xmlns:a16="http://schemas.microsoft.com/office/drawing/2014/main" id="{1EB12449-D1D8-4DB5-B2B2-B6D950F23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84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1" name="Oval 309">
              <a:extLst>
                <a:ext uri="{FF2B5EF4-FFF2-40B4-BE49-F238E27FC236}">
                  <a16:creationId xmlns:a16="http://schemas.microsoft.com/office/drawing/2014/main" id="{47BA5205-BC3B-4B6B-85A4-3F51CEBEC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10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2" name="Oval 310">
              <a:extLst>
                <a:ext uri="{FF2B5EF4-FFF2-40B4-BE49-F238E27FC236}">
                  <a16:creationId xmlns:a16="http://schemas.microsoft.com/office/drawing/2014/main" id="{2EAF1F24-9E95-4208-817E-A84896533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5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3" name="Oval 311">
              <a:extLst>
                <a:ext uri="{FF2B5EF4-FFF2-40B4-BE49-F238E27FC236}">
                  <a16:creationId xmlns:a16="http://schemas.microsoft.com/office/drawing/2014/main" id="{E734BDD2-8938-46B2-AB0B-2382EDBCD8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61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4" name="Oval 312">
              <a:extLst>
                <a:ext uri="{FF2B5EF4-FFF2-40B4-BE49-F238E27FC236}">
                  <a16:creationId xmlns:a16="http://schemas.microsoft.com/office/drawing/2014/main" id="{0334CC60-9629-4AAE-85F4-466B8FC41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6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5" name="Oval 313">
              <a:extLst>
                <a:ext uri="{FF2B5EF4-FFF2-40B4-BE49-F238E27FC236}">
                  <a16:creationId xmlns:a16="http://schemas.microsoft.com/office/drawing/2014/main" id="{7D3FBE60-0D20-4200-81DD-FC8C3C53C4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6" name="Oval 314">
              <a:extLst>
                <a:ext uri="{FF2B5EF4-FFF2-40B4-BE49-F238E27FC236}">
                  <a16:creationId xmlns:a16="http://schemas.microsoft.com/office/drawing/2014/main" id="{33C6856D-7313-4E5B-AD1D-1AD7788DC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37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7" name="Oval 315">
              <a:extLst>
                <a:ext uri="{FF2B5EF4-FFF2-40B4-BE49-F238E27FC236}">
                  <a16:creationId xmlns:a16="http://schemas.microsoft.com/office/drawing/2014/main" id="{D34CBA39-BC1C-4B94-A9F4-666005774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63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8" name="Oval 316">
              <a:extLst>
                <a:ext uri="{FF2B5EF4-FFF2-40B4-BE49-F238E27FC236}">
                  <a16:creationId xmlns:a16="http://schemas.microsoft.com/office/drawing/2014/main" id="{81C3BBFC-4AF4-4FA6-B2F0-36C135C3A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85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sp>
          <p:nvSpPr>
            <p:cNvPr id="199" name="Oval 317">
              <a:extLst>
                <a:ext uri="{FF2B5EF4-FFF2-40B4-BE49-F238E27FC236}">
                  <a16:creationId xmlns:a16="http://schemas.microsoft.com/office/drawing/2014/main" id="{9E9E851A-64DC-49B8-B86A-2A8B10498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1400" y="1698625"/>
              <a:ext cx="76200" cy="762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grpSp>
          <p:nvGrpSpPr>
            <p:cNvPr id="200" name="Group 330">
              <a:extLst>
                <a:ext uri="{FF2B5EF4-FFF2-40B4-BE49-F238E27FC236}">
                  <a16:creationId xmlns:a16="http://schemas.microsoft.com/office/drawing/2014/main" id="{E3676A8E-7F86-4225-B6D3-5C69B3E195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33825" y="781050"/>
              <a:ext cx="1076325" cy="838200"/>
              <a:chOff x="2478" y="492"/>
              <a:chExt cx="678" cy="528"/>
            </a:xfrm>
          </p:grpSpPr>
          <p:sp>
            <p:nvSpPr>
              <p:cNvPr id="203" name="Rectangle 323">
                <a:extLst>
                  <a:ext uri="{FF2B5EF4-FFF2-40B4-BE49-F238E27FC236}">
                    <a16:creationId xmlns:a16="http://schemas.microsoft.com/office/drawing/2014/main" id="{E677BFCC-C458-4A5C-A373-D3E5AD57E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" y="492"/>
                <a:ext cx="456" cy="199"/>
              </a:xfrm>
              <a:prstGeom prst="rect">
                <a:avLst/>
              </a:prstGeom>
              <a:noFill/>
              <a:ln w="2857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800" b="1" i="1" dirty="0">
                    <a:solidFill>
                      <a:srgbClr val="002060"/>
                    </a:solidFill>
                    <a:latin typeface="Trebuchet MS" pitchFamily="34" charset="0"/>
                    <a:cs typeface="Times New Roman" pitchFamily="18" charset="0"/>
                  </a:rPr>
                  <a:t>SbeII</a:t>
                </a:r>
                <a:endParaRPr lang="en-US" sz="400" b="1" i="1" dirty="0">
                  <a:solidFill>
                    <a:srgbClr val="002060"/>
                  </a:solidFill>
                  <a:latin typeface="Trebuchet MS" pitchFamily="34" charset="0"/>
                  <a:cs typeface="Times New Roman" pitchFamily="18" charset="0"/>
                </a:endParaRPr>
              </a:p>
            </p:txBody>
          </p:sp>
          <p:sp>
            <p:nvSpPr>
              <p:cNvPr id="204" name="Line 324">
                <a:extLst>
                  <a:ext uri="{FF2B5EF4-FFF2-40B4-BE49-F238E27FC236}">
                    <a16:creationId xmlns:a16="http://schemas.microsoft.com/office/drawing/2014/main" id="{9596F5C3-EDAF-437F-AB9C-50AE40449D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2" y="876"/>
                <a:ext cx="192" cy="14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600" dirty="0"/>
              </a:p>
            </p:txBody>
          </p:sp>
          <p:sp>
            <p:nvSpPr>
              <p:cNvPr id="205" name="Line 325">
                <a:extLst>
                  <a:ext uri="{FF2B5EF4-FFF2-40B4-BE49-F238E27FC236}">
                    <a16:creationId xmlns:a16="http://schemas.microsoft.com/office/drawing/2014/main" id="{B1F5B009-A143-44ED-BCF0-BCD6B7F09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4" y="780"/>
                <a:ext cx="192" cy="144"/>
              </a:xfrm>
              <a:prstGeom prst="line">
                <a:avLst/>
              </a:prstGeom>
              <a:noFill/>
              <a:ln w="12700">
                <a:solidFill>
                  <a:schemeClr val="folHlink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600" dirty="0"/>
              </a:p>
            </p:txBody>
          </p:sp>
        </p:grpSp>
        <p:sp>
          <p:nvSpPr>
            <p:cNvPr id="201" name="Oval 332">
              <a:extLst>
                <a:ext uri="{FF2B5EF4-FFF2-40B4-BE49-F238E27FC236}">
                  <a16:creationId xmlns:a16="http://schemas.microsoft.com/office/drawing/2014/main" id="{639F89F3-AFE4-452B-83F7-3F7944BFF8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959" y="739145"/>
              <a:ext cx="971550" cy="59599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600" dirty="0"/>
            </a:p>
          </p:txBody>
        </p:sp>
        <p:pic>
          <p:nvPicPr>
            <p:cNvPr id="202" name="Picture 16">
              <a:extLst>
                <a:ext uri="{FF2B5EF4-FFF2-40B4-BE49-F238E27FC236}">
                  <a16:creationId xmlns:a16="http://schemas.microsoft.com/office/drawing/2014/main" id="{2199864E-F6F9-40E4-B7A3-FE8CBFB11B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9914" b="4387"/>
            <a:stretch>
              <a:fillRect/>
            </a:stretch>
          </p:blipFill>
          <p:spPr bwMode="auto">
            <a:xfrm>
              <a:off x="126957" y="744813"/>
              <a:ext cx="1325625" cy="4966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7A9CC23D-109E-4A39-85D5-8221144CA98D}"/>
              </a:ext>
            </a:extLst>
          </p:cNvPr>
          <p:cNvGrpSpPr/>
          <p:nvPr/>
        </p:nvGrpSpPr>
        <p:grpSpPr>
          <a:xfrm>
            <a:off x="2605568" y="1184212"/>
            <a:ext cx="7223760" cy="2591087"/>
            <a:chOff x="2118432" y="1165962"/>
            <a:chExt cx="7223760" cy="259108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CEA8A07-6FAD-485D-8AB9-173EB93595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118432" y="1165962"/>
              <a:ext cx="7223760" cy="2591087"/>
              <a:chOff x="135101" y="3484153"/>
              <a:chExt cx="8917348" cy="309012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FE34B50-C7B2-48B0-980A-2B16031F3D46}"/>
                  </a:ext>
                </a:extLst>
              </p:cNvPr>
              <p:cNvGrpSpPr/>
              <p:nvPr/>
            </p:nvGrpSpPr>
            <p:grpSpPr>
              <a:xfrm>
                <a:off x="135101" y="3484153"/>
                <a:ext cx="8917348" cy="3090127"/>
                <a:chOff x="135101" y="4211181"/>
                <a:chExt cx="8917348" cy="242424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6E569EEE-A4BE-41F5-968B-4F6562D37A47}"/>
                    </a:ext>
                  </a:extLst>
                </p:cNvPr>
                <p:cNvSpPr/>
                <p:nvPr/>
              </p:nvSpPr>
              <p:spPr>
                <a:xfrm>
                  <a:off x="192794" y="4211181"/>
                  <a:ext cx="8859655" cy="24242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graphicFrame>
              <p:nvGraphicFramePr>
                <p:cNvPr id="20" name="Content Placeholder 15">
                  <a:extLst>
                    <a:ext uri="{FF2B5EF4-FFF2-40B4-BE49-F238E27FC236}">
                      <a16:creationId xmlns:a16="http://schemas.microsoft.com/office/drawing/2014/main" id="{AF0DA29B-06F7-4569-9052-6BD5FB81493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1903981"/>
                    </p:ext>
                  </p:extLst>
                </p:nvPr>
              </p:nvGraphicFramePr>
              <p:xfrm>
                <a:off x="135101" y="4326475"/>
                <a:ext cx="4269259" cy="213697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aphicFrame>
              <p:nvGraphicFramePr>
                <p:cNvPr id="21" name="Content Placeholder 10">
                  <a:extLst>
                    <a:ext uri="{FF2B5EF4-FFF2-40B4-BE49-F238E27FC236}">
                      <a16:creationId xmlns:a16="http://schemas.microsoft.com/office/drawing/2014/main" id="{5B35088D-D474-4E6A-AD5F-8AB48DD66AB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597299788"/>
                    </p:ext>
                  </p:extLst>
                </p:nvPr>
              </p:nvGraphicFramePr>
              <p:xfrm>
                <a:off x="4542438" y="4503104"/>
                <a:ext cx="4450079" cy="2103821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22" name="TextBox 1">
                  <a:extLst>
                    <a:ext uri="{FF2B5EF4-FFF2-40B4-BE49-F238E27FC236}">
                      <a16:creationId xmlns:a16="http://schemas.microsoft.com/office/drawing/2014/main" id="{015A8200-8049-487C-84E3-A6C044A02F72}"/>
                    </a:ext>
                  </a:extLst>
                </p:cNvPr>
                <p:cNvSpPr txBox="1"/>
                <p:nvPr/>
              </p:nvSpPr>
              <p:spPr>
                <a:xfrm>
                  <a:off x="4392965" y="4709912"/>
                  <a:ext cx="246404" cy="1177506"/>
                </a:xfrm>
                <a:prstGeom prst="rect">
                  <a:avLst/>
                </a:prstGeom>
              </p:spPr>
              <p:txBody>
                <a:bodyPr vert="vert270" wrap="none" rtlCol="0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/>
                  <a:r>
                    <a: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% resistant starch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003F516-B484-48D2-96FC-A738B925B7E6}"/>
                  </a:ext>
                </a:extLst>
              </p:cNvPr>
              <p:cNvSpPr txBox="1"/>
              <p:nvPr/>
            </p:nvSpPr>
            <p:spPr>
              <a:xfrm>
                <a:off x="1219200" y="3581400"/>
                <a:ext cx="6148329" cy="38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cs typeface="Times New Roman" panose="02020603050405020304" pitchFamily="18" charset="0"/>
                  </a:rPr>
                  <a:t>sbeIIa </a:t>
                </a:r>
                <a:r>
                  <a:rPr lang="en-US" sz="1600" b="1" dirty="0">
                    <a:cs typeface="Times New Roman" panose="02020603050405020304" pitchFamily="18" charset="0"/>
                  </a:rPr>
                  <a:t>+ </a:t>
                </a:r>
                <a:r>
                  <a:rPr lang="en-US" sz="1600" b="1" i="1" dirty="0">
                    <a:cs typeface="Times New Roman" panose="02020603050405020304" pitchFamily="18" charset="0"/>
                  </a:rPr>
                  <a:t>sbeIIb</a:t>
                </a:r>
                <a:r>
                  <a:rPr lang="en-US" sz="1600" b="1" dirty="0">
                    <a:cs typeface="Times New Roman" panose="02020603050405020304" pitchFamily="18" charset="0"/>
                  </a:rPr>
                  <a:t> mutants in </a:t>
                </a:r>
                <a:r>
                  <a:rPr lang="en-US" sz="1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tetraploid wheat Kronos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88" name="Rectangle 387">
              <a:extLst>
                <a:ext uri="{FF2B5EF4-FFF2-40B4-BE49-F238E27FC236}">
                  <a16:creationId xmlns:a16="http://schemas.microsoft.com/office/drawing/2014/main" id="{953BC6E8-0ABF-49F9-BD74-B8EE2107514D}"/>
                </a:ext>
              </a:extLst>
            </p:cNvPr>
            <p:cNvSpPr/>
            <p:nvPr/>
          </p:nvSpPr>
          <p:spPr>
            <a:xfrm>
              <a:off x="2651908" y="3344573"/>
              <a:ext cx="286488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dirty="0">
                  <a:cs typeface="Times New Roman" pitchFamily="18" charset="0"/>
                </a:rPr>
                <a:t>    mut-A             mut-B           mutAB          Control</a:t>
              </a:r>
              <a:endParaRPr lang="en-US" sz="1000" dirty="0"/>
            </a:p>
          </p:txBody>
        </p:sp>
        <p:sp>
          <p:nvSpPr>
            <p:cNvPr id="389" name="Rectangle 388">
              <a:extLst>
                <a:ext uri="{FF2B5EF4-FFF2-40B4-BE49-F238E27FC236}">
                  <a16:creationId xmlns:a16="http://schemas.microsoft.com/office/drawing/2014/main" id="{34DABDE9-FEE2-4654-81B3-07FAA35D9AF9}"/>
                </a:ext>
              </a:extLst>
            </p:cNvPr>
            <p:cNvSpPr/>
            <p:nvPr/>
          </p:nvSpPr>
          <p:spPr>
            <a:xfrm>
              <a:off x="6160964" y="3300203"/>
              <a:ext cx="2993127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1000" dirty="0">
                  <a:cs typeface="Times New Roman" pitchFamily="18" charset="0"/>
                </a:rPr>
                <a:t>    mut-A             mut-B              mutAB            Control</a:t>
              </a:r>
              <a:endParaRPr lang="en-US" sz="1000" dirty="0"/>
            </a:p>
          </p:txBody>
        </p:sp>
      </p:grpSp>
      <p:grpSp>
        <p:nvGrpSpPr>
          <p:cNvPr id="394" name="Group 393">
            <a:extLst>
              <a:ext uri="{FF2B5EF4-FFF2-40B4-BE49-F238E27FC236}">
                <a16:creationId xmlns:a16="http://schemas.microsoft.com/office/drawing/2014/main" id="{1E2D8979-826A-447E-9048-2A981825A4FC}"/>
              </a:ext>
            </a:extLst>
          </p:cNvPr>
          <p:cNvGrpSpPr/>
          <p:nvPr/>
        </p:nvGrpSpPr>
        <p:grpSpPr>
          <a:xfrm>
            <a:off x="666719" y="1155030"/>
            <a:ext cx="1478410" cy="2519032"/>
            <a:chOff x="666719" y="1155030"/>
            <a:chExt cx="1478410" cy="2519032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05A4A85-5899-4395-9BAF-A6A9E6F9DDF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88836" y="1563728"/>
              <a:ext cx="577312" cy="1656123"/>
              <a:chOff x="936237" y="1246721"/>
              <a:chExt cx="1185289" cy="4996133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BF91569C-815D-4F3D-B92C-51C6648988AE}"/>
                  </a:ext>
                </a:extLst>
              </p:cNvPr>
              <p:cNvGrpSpPr/>
              <p:nvPr/>
            </p:nvGrpSpPr>
            <p:grpSpPr>
              <a:xfrm>
                <a:off x="1176217" y="2302634"/>
                <a:ext cx="228600" cy="3940220"/>
                <a:chOff x="1219200" y="2308179"/>
                <a:chExt cx="228600" cy="394022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B2063AAB-EED9-4305-A800-3D809098FBE2}"/>
                    </a:ext>
                  </a:extLst>
                </p:cNvPr>
                <p:cNvSpPr/>
                <p:nvPr/>
              </p:nvSpPr>
              <p:spPr>
                <a:xfrm>
                  <a:off x="1219200" y="2308179"/>
                  <a:ext cx="228600" cy="142034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4D0EC791-6064-4D64-B0AD-4DE67DDA3D62}"/>
                    </a:ext>
                  </a:extLst>
                </p:cNvPr>
                <p:cNvSpPr/>
                <p:nvPr/>
              </p:nvSpPr>
              <p:spPr>
                <a:xfrm>
                  <a:off x="1257300" y="3745695"/>
                  <a:ext cx="152400" cy="1524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B4DD063C-C4C2-4729-8FCD-54407A7E4D05}"/>
                    </a:ext>
                  </a:extLst>
                </p:cNvPr>
                <p:cNvSpPr/>
                <p:nvPr/>
              </p:nvSpPr>
              <p:spPr>
                <a:xfrm>
                  <a:off x="1219200" y="3913330"/>
                  <a:ext cx="228600" cy="233506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618E398D-3AA2-4B06-AF1D-2E5ECB8AEC8E}"/>
                  </a:ext>
                </a:extLst>
              </p:cNvPr>
              <p:cNvGrpSpPr/>
              <p:nvPr/>
            </p:nvGrpSpPr>
            <p:grpSpPr>
              <a:xfrm>
                <a:off x="1653395" y="2302634"/>
                <a:ext cx="228604" cy="3940220"/>
                <a:chOff x="815194" y="2308179"/>
                <a:chExt cx="228604" cy="3940220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205FA43-54B8-470B-9BA1-B5BD95DD070C}"/>
                    </a:ext>
                  </a:extLst>
                </p:cNvPr>
                <p:cNvSpPr/>
                <p:nvPr/>
              </p:nvSpPr>
              <p:spPr>
                <a:xfrm>
                  <a:off x="815194" y="2308179"/>
                  <a:ext cx="228604" cy="1420341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FFF26581-6E59-4F7F-A6DA-B62C984D5FE2}"/>
                    </a:ext>
                  </a:extLst>
                </p:cNvPr>
                <p:cNvSpPr/>
                <p:nvPr/>
              </p:nvSpPr>
              <p:spPr>
                <a:xfrm>
                  <a:off x="829533" y="3745694"/>
                  <a:ext cx="152400" cy="152401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C186E52A-C7C0-469F-A716-86EF6E8F3E13}"/>
                    </a:ext>
                  </a:extLst>
                </p:cNvPr>
                <p:cNvSpPr/>
                <p:nvPr/>
              </p:nvSpPr>
              <p:spPr>
                <a:xfrm>
                  <a:off x="815199" y="3913330"/>
                  <a:ext cx="228599" cy="233506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4A0793-DD27-4382-A28B-634C5FEDCB0C}"/>
                  </a:ext>
                </a:extLst>
              </p:cNvPr>
              <p:cNvSpPr txBox="1"/>
              <p:nvPr/>
            </p:nvSpPr>
            <p:spPr>
              <a:xfrm>
                <a:off x="936237" y="1246721"/>
                <a:ext cx="645725" cy="9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A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416800B-54C6-4474-BD3C-B7DA673BF92E}"/>
                  </a:ext>
                </a:extLst>
              </p:cNvPr>
              <p:cNvSpPr txBox="1"/>
              <p:nvPr/>
            </p:nvSpPr>
            <p:spPr>
              <a:xfrm>
                <a:off x="1495547" y="1263711"/>
                <a:ext cx="625979" cy="9284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B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CE4DA63-CE8B-42A7-BC53-9F8CF1AFACE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46277" y="2474871"/>
              <a:ext cx="1198852" cy="467566"/>
              <a:chOff x="179883" y="1976386"/>
              <a:chExt cx="1757780" cy="685556"/>
            </a:xfrm>
          </p:grpSpPr>
          <p:sp>
            <p:nvSpPr>
              <p:cNvPr id="24" name="Multiply 366">
                <a:extLst>
                  <a:ext uri="{FF2B5EF4-FFF2-40B4-BE49-F238E27FC236}">
                    <a16:creationId xmlns:a16="http://schemas.microsoft.com/office/drawing/2014/main" id="{1679750F-A2ED-4830-9696-BB066C61267A}"/>
                  </a:ext>
                </a:extLst>
              </p:cNvPr>
              <p:cNvSpPr/>
              <p:nvPr/>
            </p:nvSpPr>
            <p:spPr>
              <a:xfrm>
                <a:off x="183542" y="2140331"/>
                <a:ext cx="563963" cy="15332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/>
              </a:p>
            </p:txBody>
          </p:sp>
          <p:sp>
            <p:nvSpPr>
              <p:cNvPr id="25" name="Multiply 364">
                <a:extLst>
                  <a:ext uri="{FF2B5EF4-FFF2-40B4-BE49-F238E27FC236}">
                    <a16:creationId xmlns:a16="http://schemas.microsoft.com/office/drawing/2014/main" id="{58EE094D-48D0-40F9-9660-3FB9639B3903}"/>
                  </a:ext>
                </a:extLst>
              </p:cNvPr>
              <p:cNvSpPr/>
              <p:nvPr/>
            </p:nvSpPr>
            <p:spPr>
              <a:xfrm>
                <a:off x="552146" y="2140332"/>
                <a:ext cx="563962" cy="153329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9A51029-AEDC-4B00-8040-AD352FCDBAFD}"/>
                  </a:ext>
                </a:extLst>
              </p:cNvPr>
              <p:cNvSpPr/>
              <p:nvPr/>
            </p:nvSpPr>
            <p:spPr>
              <a:xfrm>
                <a:off x="914789" y="1976386"/>
                <a:ext cx="1022874" cy="451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>
                    <a:cs typeface="Times New Roman" pitchFamily="18" charset="0"/>
                  </a:rPr>
                  <a:t>SbeII</a:t>
                </a:r>
                <a:r>
                  <a:rPr lang="en-US" sz="1400" i="1" dirty="0">
                    <a:solidFill>
                      <a:srgbClr val="0000FF"/>
                    </a:solidFill>
                    <a:cs typeface="Times New Roman" pitchFamily="18" charset="0"/>
                  </a:rPr>
                  <a:t>a</a:t>
                </a:r>
                <a:r>
                  <a:rPr lang="en-US" sz="1400" b="1" i="1" dirty="0">
                    <a:cs typeface="Times New Roman" pitchFamily="18" charset="0"/>
                  </a:rPr>
                  <a:t> </a:t>
                </a:r>
                <a:endParaRPr lang="en-US" sz="1400" b="1" dirty="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D2C3F187-A80F-420B-B21D-08F8BF25B3BF}"/>
                  </a:ext>
                </a:extLst>
              </p:cNvPr>
              <p:cNvGrpSpPr/>
              <p:nvPr/>
            </p:nvGrpSpPr>
            <p:grpSpPr>
              <a:xfrm>
                <a:off x="179883" y="2210673"/>
                <a:ext cx="1753054" cy="451269"/>
                <a:chOff x="179883" y="2210673"/>
                <a:chExt cx="1753054" cy="451269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6B9E8D8-1477-48D1-973C-ACE7D7EECF42}"/>
                    </a:ext>
                  </a:extLst>
                </p:cNvPr>
                <p:cNvGrpSpPr/>
                <p:nvPr/>
              </p:nvGrpSpPr>
              <p:grpSpPr>
                <a:xfrm>
                  <a:off x="179883" y="2366649"/>
                  <a:ext cx="932568" cy="153328"/>
                  <a:chOff x="179883" y="2366649"/>
                  <a:chExt cx="932568" cy="153328"/>
                </a:xfrm>
              </p:grpSpPr>
              <p:sp>
                <p:nvSpPr>
                  <p:cNvPr id="30" name="Multiply 367">
                    <a:extLst>
                      <a:ext uri="{FF2B5EF4-FFF2-40B4-BE49-F238E27FC236}">
                        <a16:creationId xmlns:a16="http://schemas.microsoft.com/office/drawing/2014/main" id="{B725CE73-E512-4C26-BBA5-9DD8C019F9CA}"/>
                      </a:ext>
                    </a:extLst>
                  </p:cNvPr>
                  <p:cNvSpPr/>
                  <p:nvPr/>
                </p:nvSpPr>
                <p:spPr>
                  <a:xfrm>
                    <a:off x="179883" y="2366649"/>
                    <a:ext cx="563963" cy="153328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i="1"/>
                  </a:p>
                </p:txBody>
              </p:sp>
              <p:sp>
                <p:nvSpPr>
                  <p:cNvPr id="31" name="Multiply 365">
                    <a:extLst>
                      <a:ext uri="{FF2B5EF4-FFF2-40B4-BE49-F238E27FC236}">
                        <a16:creationId xmlns:a16="http://schemas.microsoft.com/office/drawing/2014/main" id="{E4D3363E-9C8C-44C6-8F3F-9044C09117DA}"/>
                      </a:ext>
                    </a:extLst>
                  </p:cNvPr>
                  <p:cNvSpPr/>
                  <p:nvPr/>
                </p:nvSpPr>
                <p:spPr>
                  <a:xfrm>
                    <a:off x="548488" y="2366649"/>
                    <a:ext cx="563963" cy="153328"/>
                  </a:xfrm>
                  <a:prstGeom prst="mathMultiply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00" i="1"/>
                  </a:p>
                </p:txBody>
              </p:sp>
            </p:grp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0B26ED87-73A9-4B23-BCEB-E6569239E7BA}"/>
                    </a:ext>
                  </a:extLst>
                </p:cNvPr>
                <p:cNvSpPr/>
                <p:nvPr/>
              </p:nvSpPr>
              <p:spPr>
                <a:xfrm>
                  <a:off x="910062" y="2210673"/>
                  <a:ext cx="1022875" cy="4512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i="1" dirty="0">
                      <a:cs typeface="Times New Roman" pitchFamily="18" charset="0"/>
                    </a:rPr>
                    <a:t>SbeII</a:t>
                  </a:r>
                  <a:r>
                    <a:rPr lang="en-US" sz="1400" i="1" dirty="0">
                      <a:solidFill>
                        <a:srgbClr val="FF0000"/>
                      </a:solidFill>
                      <a:cs typeface="Times New Roman" pitchFamily="18" charset="0"/>
                    </a:rPr>
                    <a:t>b</a:t>
                  </a:r>
                  <a:r>
                    <a:rPr lang="en-US" sz="1400" i="1" dirty="0">
                      <a:cs typeface="Times New Roman" pitchFamily="18" charset="0"/>
                    </a:rPr>
                    <a:t> </a:t>
                  </a:r>
                  <a:endParaRPr lang="en-US" sz="1400" dirty="0"/>
                </a:p>
              </p:txBody>
            </p:sp>
          </p:grpSp>
        </p:grpSp>
        <p:sp>
          <p:nvSpPr>
            <p:cNvPr id="386" name="Rectangle 385">
              <a:extLst>
                <a:ext uri="{FF2B5EF4-FFF2-40B4-BE49-F238E27FC236}">
                  <a16:creationId xmlns:a16="http://schemas.microsoft.com/office/drawing/2014/main" id="{5C2200A4-8FA3-457B-AF20-D6DEBC73F3A5}"/>
                </a:ext>
              </a:extLst>
            </p:cNvPr>
            <p:cNvSpPr/>
            <p:nvPr/>
          </p:nvSpPr>
          <p:spPr>
            <a:xfrm>
              <a:off x="867480" y="1155030"/>
              <a:ext cx="108555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cs typeface="Times New Roman" pitchFamily="18" charset="0"/>
                </a:rPr>
                <a:t>4 mutations</a:t>
              </a:r>
              <a:endParaRPr lang="en-US" sz="1400" b="1" dirty="0"/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589CC8B9-7330-4307-82EC-583B25512F48}"/>
                </a:ext>
              </a:extLst>
            </p:cNvPr>
            <p:cNvSpPr/>
            <p:nvPr/>
          </p:nvSpPr>
          <p:spPr>
            <a:xfrm>
              <a:off x="666719" y="3366285"/>
              <a:ext cx="141102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>
                  <a:cs typeface="Times New Roman" pitchFamily="18" charset="0"/>
                </a:rPr>
                <a:t>J of Pl. Reg. 2014</a:t>
              </a:r>
              <a:endParaRPr lang="en-US" sz="1400" b="1" dirty="0"/>
            </a:p>
          </p:txBody>
        </p:sp>
      </p:grpSp>
      <p:sp>
        <p:nvSpPr>
          <p:cNvPr id="396" name="Rectangle 23">
            <a:extLst>
              <a:ext uri="{FF2B5EF4-FFF2-40B4-BE49-F238E27FC236}">
                <a16:creationId xmlns:a16="http://schemas.microsoft.com/office/drawing/2014/main" id="{D3EC595C-5A18-464B-A091-70D42A972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7774" y="1616383"/>
            <a:ext cx="2173470" cy="1723549"/>
          </a:xfrm>
          <a:prstGeom prst="rect">
            <a:avLst/>
          </a:prstGeom>
          <a:solidFill>
            <a:srgbClr val="FFFFCC"/>
          </a:solidFill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itchFamily="18" charset="0"/>
              </a:rPr>
              <a:t>Found mutations in </a:t>
            </a:r>
            <a:r>
              <a:rPr lang="en-US" sz="1600" i="1" dirty="0">
                <a:cs typeface="Times New Roman" pitchFamily="18" charset="0"/>
              </a:rPr>
              <a:t>SbeII</a:t>
            </a:r>
            <a:r>
              <a:rPr lang="en-US" sz="1600" i="1" dirty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US" sz="1600" i="1" dirty="0">
                <a:cs typeface="Times New Roman" pitchFamily="18" charset="0"/>
              </a:rPr>
              <a:t>&amp;</a:t>
            </a:r>
            <a:r>
              <a:rPr lang="en-US" sz="16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600" i="1" dirty="0">
                <a:cs typeface="Times New Roman" pitchFamily="18" charset="0"/>
              </a:rPr>
              <a:t>SbeII</a:t>
            </a:r>
            <a:r>
              <a:rPr lang="en-US" sz="1600" i="1" dirty="0">
                <a:solidFill>
                  <a:srgbClr val="FF0000"/>
                </a:solidFill>
                <a:cs typeface="Times New Roman" pitchFamily="18" charset="0"/>
              </a:rPr>
              <a:t>b</a:t>
            </a:r>
            <a:endParaRPr lang="en-US" sz="1600" dirty="0"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itchFamily="18" charset="0"/>
              </a:rPr>
              <a:t>Crossed &amp; combined </a:t>
            </a:r>
            <a:r>
              <a:rPr lang="en-US" sz="1600" i="1" dirty="0">
                <a:cs typeface="Times New Roman" pitchFamily="18" charset="0"/>
              </a:rPr>
              <a:t>SbeII</a:t>
            </a:r>
            <a:r>
              <a:rPr lang="en-US" sz="1600" i="1" dirty="0">
                <a:solidFill>
                  <a:srgbClr val="FF0000"/>
                </a:solidFill>
                <a:cs typeface="Times New Roman" pitchFamily="18" charset="0"/>
              </a:rPr>
              <a:t>a </a:t>
            </a:r>
            <a:r>
              <a:rPr lang="en-US" sz="1600" dirty="0">
                <a:solidFill>
                  <a:srgbClr val="FF0000"/>
                </a:solidFill>
                <a:cs typeface="Times New Roman" pitchFamily="18" charset="0"/>
              </a:rPr>
              <a:t>+</a:t>
            </a:r>
            <a:r>
              <a:rPr lang="en-US" sz="16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1600" i="1" dirty="0">
                <a:cs typeface="Times New Roman" pitchFamily="18" charset="0"/>
              </a:rPr>
              <a:t>SbeII</a:t>
            </a:r>
            <a:r>
              <a:rPr lang="en-US" sz="1600" i="1" dirty="0">
                <a:solidFill>
                  <a:srgbClr val="FF0000"/>
                </a:solidFill>
                <a:cs typeface="Times New Roman" pitchFamily="18" charset="0"/>
              </a:rPr>
              <a:t>b </a:t>
            </a:r>
            <a:endParaRPr lang="en-US" sz="1600" dirty="0">
              <a:cs typeface="Times New Roman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cs typeface="Times New Roman" pitchFamily="18" charset="0"/>
              </a:rPr>
              <a:t>Transferred to hexaploid wheat</a:t>
            </a:r>
          </a:p>
        </p:txBody>
      </p: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18673168-1ED6-4188-9D92-68436E84638A}"/>
              </a:ext>
            </a:extLst>
          </p:cNvPr>
          <p:cNvGrpSpPr/>
          <p:nvPr/>
        </p:nvGrpSpPr>
        <p:grpSpPr>
          <a:xfrm>
            <a:off x="647520" y="3920479"/>
            <a:ext cx="11419848" cy="2591087"/>
            <a:chOff x="647520" y="3920479"/>
            <a:chExt cx="11419848" cy="2591087"/>
          </a:xfrm>
        </p:grpSpPr>
        <p:grpSp>
          <p:nvGrpSpPr>
            <p:cNvPr id="392" name="Group 391">
              <a:extLst>
                <a:ext uri="{FF2B5EF4-FFF2-40B4-BE49-F238E27FC236}">
                  <a16:creationId xmlns:a16="http://schemas.microsoft.com/office/drawing/2014/main" id="{C8A54327-F8B4-44DE-83E2-0E4F5288CBC0}"/>
                </a:ext>
              </a:extLst>
            </p:cNvPr>
            <p:cNvGrpSpPr/>
            <p:nvPr/>
          </p:nvGrpSpPr>
          <p:grpSpPr>
            <a:xfrm>
              <a:off x="2698750" y="3920479"/>
              <a:ext cx="7177024" cy="2591087"/>
              <a:chOff x="2213396" y="4049987"/>
              <a:chExt cx="7177024" cy="2591087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BE4A40-0A36-49E3-9372-626CA69FD286}"/>
                  </a:ext>
                </a:extLst>
              </p:cNvPr>
              <p:cNvSpPr/>
              <p:nvPr/>
            </p:nvSpPr>
            <p:spPr>
              <a:xfrm>
                <a:off x="2213396" y="4049987"/>
                <a:ext cx="7177024" cy="2591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graphicFrame>
            <p:nvGraphicFramePr>
              <p:cNvPr id="383" name="Chart 382">
                <a:extLst>
                  <a:ext uri="{FF2B5EF4-FFF2-40B4-BE49-F238E27FC236}">
                    <a16:creationId xmlns:a16="http://schemas.microsoft.com/office/drawing/2014/main" id="{B66F3C37-4C01-40CF-B325-7409699D161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46438468"/>
                  </p:ext>
                </p:extLst>
              </p:nvPr>
            </p:nvGraphicFramePr>
            <p:xfrm>
              <a:off x="2230587" y="4461444"/>
              <a:ext cx="3466618" cy="206668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384" name="Chart 383">
                <a:extLst>
                  <a:ext uri="{FF2B5EF4-FFF2-40B4-BE49-F238E27FC236}">
                    <a16:creationId xmlns:a16="http://schemas.microsoft.com/office/drawing/2014/main" id="{DD52A1C2-B492-4DB9-91E6-952BA3A19BBE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3633700"/>
                  </p:ext>
                </p:extLst>
              </p:nvPr>
            </p:nvGraphicFramePr>
            <p:xfrm>
              <a:off x="5801376" y="4418645"/>
              <a:ext cx="3495553" cy="212105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sp>
            <p:nvSpPr>
              <p:cNvPr id="385" name="TextBox 384">
                <a:extLst>
                  <a:ext uri="{FF2B5EF4-FFF2-40B4-BE49-F238E27FC236}">
                    <a16:creationId xmlns:a16="http://schemas.microsoft.com/office/drawing/2014/main" id="{2BB2C95C-E0C6-41C3-98FB-3D4226781245}"/>
                  </a:ext>
                </a:extLst>
              </p:cNvPr>
              <p:cNvSpPr txBox="1"/>
              <p:nvPr/>
            </p:nvSpPr>
            <p:spPr>
              <a:xfrm>
                <a:off x="3610289" y="4088300"/>
                <a:ext cx="516771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cs typeface="Times New Roman" panose="02020603050405020304" pitchFamily="18" charset="0"/>
                  </a:rPr>
                  <a:t>sbeIIa </a:t>
                </a:r>
                <a:r>
                  <a:rPr lang="en-US" sz="1600" b="1" dirty="0">
                    <a:cs typeface="Times New Roman" panose="02020603050405020304" pitchFamily="18" charset="0"/>
                  </a:rPr>
                  <a:t>+ </a:t>
                </a:r>
                <a:r>
                  <a:rPr lang="en-US" sz="1600" b="1" i="1" dirty="0">
                    <a:cs typeface="Times New Roman" panose="02020603050405020304" pitchFamily="18" charset="0"/>
                  </a:rPr>
                  <a:t>sbeIIb</a:t>
                </a:r>
                <a:r>
                  <a:rPr lang="en-US" sz="1600" b="1" dirty="0">
                    <a:cs typeface="Times New Roman" panose="02020603050405020304" pitchFamily="18" charset="0"/>
                  </a:rPr>
                  <a:t> mutants in </a:t>
                </a:r>
                <a:r>
                  <a:rPr lang="en-US" sz="1600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hexaploid wheat Lassik</a:t>
                </a:r>
                <a:endParaRPr lang="en-US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95" name="Group 394">
              <a:extLst>
                <a:ext uri="{FF2B5EF4-FFF2-40B4-BE49-F238E27FC236}">
                  <a16:creationId xmlns:a16="http://schemas.microsoft.com/office/drawing/2014/main" id="{9B5CEA06-F7C9-41F5-AE4C-F039458E9770}"/>
                </a:ext>
              </a:extLst>
            </p:cNvPr>
            <p:cNvGrpSpPr/>
            <p:nvPr/>
          </p:nvGrpSpPr>
          <p:grpSpPr>
            <a:xfrm>
              <a:off x="647520" y="4096929"/>
              <a:ext cx="1495175" cy="2247696"/>
              <a:chOff x="647520" y="4096929"/>
              <a:chExt cx="1495175" cy="2247696"/>
            </a:xfrm>
          </p:grpSpPr>
          <p:grpSp>
            <p:nvGrpSpPr>
              <p:cNvPr id="360" name="Group 359">
                <a:extLst>
                  <a:ext uri="{FF2B5EF4-FFF2-40B4-BE49-F238E27FC236}">
                    <a16:creationId xmlns:a16="http://schemas.microsoft.com/office/drawing/2014/main" id="{1DAD6A3A-4759-4EBF-BB85-0C1D64B20F1D}"/>
                  </a:ext>
                </a:extLst>
              </p:cNvPr>
              <p:cNvGrpSpPr/>
              <p:nvPr/>
            </p:nvGrpSpPr>
            <p:grpSpPr>
              <a:xfrm>
                <a:off x="852998" y="4682021"/>
                <a:ext cx="111343" cy="1306108"/>
                <a:chOff x="1219200" y="2308179"/>
                <a:chExt cx="228600" cy="3940220"/>
              </a:xfrm>
            </p:grpSpPr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id="{58990DB6-4CDA-4150-9D2C-A35D37DE92FD}"/>
                    </a:ext>
                  </a:extLst>
                </p:cNvPr>
                <p:cNvSpPr/>
                <p:nvPr/>
              </p:nvSpPr>
              <p:spPr>
                <a:xfrm>
                  <a:off x="1219200" y="2308179"/>
                  <a:ext cx="228600" cy="1420340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2" name="Oval 361">
                  <a:extLst>
                    <a:ext uri="{FF2B5EF4-FFF2-40B4-BE49-F238E27FC236}">
                      <a16:creationId xmlns:a16="http://schemas.microsoft.com/office/drawing/2014/main" id="{BE0FCC8F-4119-4A26-86D1-5AC9F07EDC6E}"/>
                    </a:ext>
                  </a:extLst>
                </p:cNvPr>
                <p:cNvSpPr/>
                <p:nvPr/>
              </p:nvSpPr>
              <p:spPr>
                <a:xfrm>
                  <a:off x="1257300" y="3745695"/>
                  <a:ext cx="152400" cy="1524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id="{A78B1A6D-4DBC-41F2-A924-713F6C7BF0AC}"/>
                    </a:ext>
                  </a:extLst>
                </p:cNvPr>
                <p:cNvSpPr/>
                <p:nvPr/>
              </p:nvSpPr>
              <p:spPr>
                <a:xfrm>
                  <a:off x="1219200" y="3913330"/>
                  <a:ext cx="228600" cy="2335069"/>
                </a:xfrm>
                <a:prstGeom prst="rect">
                  <a:avLst/>
                </a:prstGeom>
                <a:solidFill>
                  <a:srgbClr val="00B0F0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grpSp>
            <p:nvGrpSpPr>
              <p:cNvPr id="364" name="Group 363">
                <a:extLst>
                  <a:ext uri="{FF2B5EF4-FFF2-40B4-BE49-F238E27FC236}">
                    <a16:creationId xmlns:a16="http://schemas.microsoft.com/office/drawing/2014/main" id="{1BC52910-96EE-4495-91E5-42FE1FB9031B}"/>
                  </a:ext>
                </a:extLst>
              </p:cNvPr>
              <p:cNvGrpSpPr/>
              <p:nvPr/>
            </p:nvGrpSpPr>
            <p:grpSpPr>
              <a:xfrm>
                <a:off x="1108566" y="4682021"/>
                <a:ext cx="111343" cy="1306108"/>
                <a:chOff x="1219200" y="2308179"/>
                <a:chExt cx="228600" cy="3940220"/>
              </a:xfrm>
            </p:grpSpPr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id="{6B7CCCC0-A61E-4156-A70B-C913FE45A5D1}"/>
                    </a:ext>
                  </a:extLst>
                </p:cNvPr>
                <p:cNvSpPr/>
                <p:nvPr/>
              </p:nvSpPr>
              <p:spPr>
                <a:xfrm>
                  <a:off x="1219200" y="2308179"/>
                  <a:ext cx="228600" cy="1420340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4C4227EC-011E-464C-9BB6-9D10431BA615}"/>
                    </a:ext>
                  </a:extLst>
                </p:cNvPr>
                <p:cNvSpPr/>
                <p:nvPr/>
              </p:nvSpPr>
              <p:spPr>
                <a:xfrm>
                  <a:off x="1257300" y="3745695"/>
                  <a:ext cx="152400" cy="152400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4B09D4CC-0E51-430F-8755-B887C57D0E6D}"/>
                    </a:ext>
                  </a:extLst>
                </p:cNvPr>
                <p:cNvSpPr/>
                <p:nvPr/>
              </p:nvSpPr>
              <p:spPr>
                <a:xfrm>
                  <a:off x="1219200" y="3913330"/>
                  <a:ext cx="228600" cy="2335069"/>
                </a:xfrm>
                <a:prstGeom prst="rect">
                  <a:avLst/>
                </a:prstGeom>
                <a:solidFill>
                  <a:srgbClr val="92D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368" name="TextBox 367">
                <a:extLst>
                  <a:ext uri="{FF2B5EF4-FFF2-40B4-BE49-F238E27FC236}">
                    <a16:creationId xmlns:a16="http://schemas.microsoft.com/office/drawing/2014/main" id="{682A4B54-4394-4E17-8C9C-29152D004027}"/>
                  </a:ext>
                </a:extLst>
              </p:cNvPr>
              <p:cNvSpPr txBox="1"/>
              <p:nvPr/>
            </p:nvSpPr>
            <p:spPr>
              <a:xfrm>
                <a:off x="759263" y="4366731"/>
                <a:ext cx="3145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70C0"/>
                    </a:solidFill>
                  </a:rPr>
                  <a:t>A</a:t>
                </a:r>
              </a:p>
            </p:txBody>
          </p:sp>
          <p:sp>
            <p:nvSpPr>
              <p:cNvPr id="369" name="TextBox 368">
                <a:extLst>
                  <a:ext uri="{FF2B5EF4-FFF2-40B4-BE49-F238E27FC236}">
                    <a16:creationId xmlns:a16="http://schemas.microsoft.com/office/drawing/2014/main" id="{74D31467-7830-4890-99C0-0024F33D4F53}"/>
                  </a:ext>
                </a:extLst>
              </p:cNvPr>
              <p:cNvSpPr txBox="1"/>
              <p:nvPr/>
            </p:nvSpPr>
            <p:spPr>
              <a:xfrm>
                <a:off x="1008788" y="4355156"/>
                <a:ext cx="30489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00B050"/>
                    </a:solidFill>
                  </a:rPr>
                  <a:t>B</a:t>
                </a:r>
              </a:p>
            </p:txBody>
          </p:sp>
          <p:grpSp>
            <p:nvGrpSpPr>
              <p:cNvPr id="370" name="Group 369">
                <a:extLst>
                  <a:ext uri="{FF2B5EF4-FFF2-40B4-BE49-F238E27FC236}">
                    <a16:creationId xmlns:a16="http://schemas.microsoft.com/office/drawing/2014/main" id="{2502E337-07F9-44C3-B2D8-26397AFED60E}"/>
                  </a:ext>
                </a:extLst>
              </p:cNvPr>
              <p:cNvGrpSpPr/>
              <p:nvPr/>
            </p:nvGrpSpPr>
            <p:grpSpPr>
              <a:xfrm>
                <a:off x="1353937" y="4683946"/>
                <a:ext cx="111343" cy="1306108"/>
                <a:chOff x="1219200" y="2308179"/>
                <a:chExt cx="228600" cy="3940220"/>
              </a:xfrm>
              <a:solidFill>
                <a:srgbClr val="FFC000"/>
              </a:solidFill>
            </p:grpSpPr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id="{AA7243AE-91C4-4379-BB9E-8BA4410B0E1D}"/>
                    </a:ext>
                  </a:extLst>
                </p:cNvPr>
                <p:cNvSpPr/>
                <p:nvPr/>
              </p:nvSpPr>
              <p:spPr>
                <a:xfrm>
                  <a:off x="1219200" y="2308179"/>
                  <a:ext cx="228600" cy="1420340"/>
                </a:xfrm>
                <a:prstGeom prst="rect">
                  <a:avLst/>
                </a:prstGeom>
                <a:grpFill/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72" name="Oval 371">
                  <a:extLst>
                    <a:ext uri="{FF2B5EF4-FFF2-40B4-BE49-F238E27FC236}">
                      <a16:creationId xmlns:a16="http://schemas.microsoft.com/office/drawing/2014/main" id="{D02C4168-78D1-4BA8-9697-43617D3057E9}"/>
                    </a:ext>
                  </a:extLst>
                </p:cNvPr>
                <p:cNvSpPr/>
                <p:nvPr/>
              </p:nvSpPr>
              <p:spPr>
                <a:xfrm>
                  <a:off x="1257300" y="3745695"/>
                  <a:ext cx="152400" cy="152400"/>
                </a:xfrm>
                <a:prstGeom prst="ellipse">
                  <a:avLst/>
                </a:prstGeom>
                <a:grpFill/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00105AB9-620C-4F22-86B0-2FBF0EF95297}"/>
                    </a:ext>
                  </a:extLst>
                </p:cNvPr>
                <p:cNvSpPr/>
                <p:nvPr/>
              </p:nvSpPr>
              <p:spPr>
                <a:xfrm>
                  <a:off x="1219200" y="3913330"/>
                  <a:ext cx="228600" cy="2335069"/>
                </a:xfrm>
                <a:prstGeom prst="rect">
                  <a:avLst/>
                </a:prstGeom>
                <a:grpFill/>
                <a:ln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</p:grpSp>
          <p:sp>
            <p:nvSpPr>
              <p:cNvPr id="374" name="TextBox 373">
                <a:extLst>
                  <a:ext uri="{FF2B5EF4-FFF2-40B4-BE49-F238E27FC236}">
                    <a16:creationId xmlns:a16="http://schemas.microsoft.com/office/drawing/2014/main" id="{B0C5BC22-E063-450A-B34F-28FEF7C6BCE4}"/>
                  </a:ext>
                </a:extLst>
              </p:cNvPr>
              <p:cNvSpPr txBox="1"/>
              <p:nvPr/>
            </p:nvSpPr>
            <p:spPr>
              <a:xfrm>
                <a:off x="1253788" y="4357081"/>
                <a:ext cx="314510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D</a:t>
                </a:r>
              </a:p>
            </p:txBody>
          </p:sp>
          <p:sp>
            <p:nvSpPr>
              <p:cNvPr id="375" name="Multiply 443">
                <a:extLst>
                  <a:ext uri="{FF2B5EF4-FFF2-40B4-BE49-F238E27FC236}">
                    <a16:creationId xmlns:a16="http://schemas.microsoft.com/office/drawing/2014/main" id="{D09E9BC7-781F-424B-AF7C-AF408AA3BA96}"/>
                  </a:ext>
                </a:extLst>
              </p:cNvPr>
              <p:cNvSpPr/>
              <p:nvPr/>
            </p:nvSpPr>
            <p:spPr>
              <a:xfrm>
                <a:off x="707479" y="5394558"/>
                <a:ext cx="361560" cy="98299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/>
              </a:p>
            </p:txBody>
          </p:sp>
          <p:sp>
            <p:nvSpPr>
              <p:cNvPr id="376" name="Multiply 445">
                <a:extLst>
                  <a:ext uri="{FF2B5EF4-FFF2-40B4-BE49-F238E27FC236}">
                    <a16:creationId xmlns:a16="http://schemas.microsoft.com/office/drawing/2014/main" id="{7F4FA4F8-2D77-441E-AD04-404B09EA6983}"/>
                  </a:ext>
                </a:extLst>
              </p:cNvPr>
              <p:cNvSpPr/>
              <p:nvPr/>
            </p:nvSpPr>
            <p:spPr>
              <a:xfrm>
                <a:off x="978162" y="5394558"/>
                <a:ext cx="361560" cy="98299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/>
              </a:p>
            </p:txBody>
          </p:sp>
          <p:sp>
            <p:nvSpPr>
              <p:cNvPr id="377" name="Rectangle 376">
                <a:extLst>
                  <a:ext uri="{FF2B5EF4-FFF2-40B4-BE49-F238E27FC236}">
                    <a16:creationId xmlns:a16="http://schemas.microsoft.com/office/drawing/2014/main" id="{DB2580E3-3189-4A19-B240-AF79B703D183}"/>
                  </a:ext>
                </a:extLst>
              </p:cNvPr>
              <p:cNvSpPr/>
              <p:nvPr/>
            </p:nvSpPr>
            <p:spPr>
              <a:xfrm>
                <a:off x="1445068" y="5289451"/>
                <a:ext cx="6976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>
                    <a:cs typeface="Times New Roman" pitchFamily="18" charset="0"/>
                  </a:rPr>
                  <a:t>SbeII</a:t>
                </a:r>
                <a:r>
                  <a:rPr lang="en-US" sz="1400" i="1" dirty="0">
                    <a:solidFill>
                      <a:srgbClr val="0000FF"/>
                    </a:solidFill>
                    <a:cs typeface="Times New Roman" pitchFamily="18" charset="0"/>
                  </a:rPr>
                  <a:t>a</a:t>
                </a:r>
                <a:r>
                  <a:rPr lang="en-US" sz="1400" i="1" dirty="0">
                    <a:cs typeface="Times New Roman" pitchFamily="18" charset="0"/>
                  </a:rPr>
                  <a:t> </a:t>
                </a:r>
                <a:endParaRPr lang="en-US" sz="1400" dirty="0"/>
              </a:p>
            </p:txBody>
          </p:sp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C1CF4C1D-037B-46A1-8D87-C591B375C571}"/>
                  </a:ext>
                </a:extLst>
              </p:cNvPr>
              <p:cNvGrpSpPr/>
              <p:nvPr/>
            </p:nvGrpSpPr>
            <p:grpSpPr>
              <a:xfrm>
                <a:off x="705133" y="5539651"/>
                <a:ext cx="632243" cy="98299"/>
                <a:chOff x="179883" y="2366649"/>
                <a:chExt cx="986175" cy="153328"/>
              </a:xfrm>
            </p:grpSpPr>
            <p:sp>
              <p:nvSpPr>
                <p:cNvPr id="379" name="Multiply 451">
                  <a:extLst>
                    <a:ext uri="{FF2B5EF4-FFF2-40B4-BE49-F238E27FC236}">
                      <a16:creationId xmlns:a16="http://schemas.microsoft.com/office/drawing/2014/main" id="{78D00B23-C54B-4B0A-B234-EF3B1BF48A19}"/>
                    </a:ext>
                  </a:extLst>
                </p:cNvPr>
                <p:cNvSpPr/>
                <p:nvPr/>
              </p:nvSpPr>
              <p:spPr>
                <a:xfrm>
                  <a:off x="179883" y="2366649"/>
                  <a:ext cx="563963" cy="153328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i="1"/>
                </a:p>
              </p:txBody>
            </p:sp>
            <p:sp>
              <p:nvSpPr>
                <p:cNvPr id="380" name="Multiply 453">
                  <a:extLst>
                    <a:ext uri="{FF2B5EF4-FFF2-40B4-BE49-F238E27FC236}">
                      <a16:creationId xmlns:a16="http://schemas.microsoft.com/office/drawing/2014/main" id="{EA9FE954-DAB3-4374-A02C-71582539F979}"/>
                    </a:ext>
                  </a:extLst>
                </p:cNvPr>
                <p:cNvSpPr/>
                <p:nvPr/>
              </p:nvSpPr>
              <p:spPr>
                <a:xfrm>
                  <a:off x="602095" y="2366649"/>
                  <a:ext cx="563963" cy="153328"/>
                </a:xfrm>
                <a:prstGeom prst="mathMultiply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 i="1"/>
                </a:p>
              </p:txBody>
            </p:sp>
          </p:grpSp>
          <p:sp>
            <p:nvSpPr>
              <p:cNvPr id="381" name="Rectangle 380">
                <a:extLst>
                  <a:ext uri="{FF2B5EF4-FFF2-40B4-BE49-F238E27FC236}">
                    <a16:creationId xmlns:a16="http://schemas.microsoft.com/office/drawing/2014/main" id="{96353589-E6F8-43AE-A71B-60F9DB6F666A}"/>
                  </a:ext>
                </a:extLst>
              </p:cNvPr>
              <p:cNvSpPr/>
              <p:nvPr/>
            </p:nvSpPr>
            <p:spPr>
              <a:xfrm>
                <a:off x="1442036" y="5440348"/>
                <a:ext cx="6976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i="1" dirty="0">
                    <a:cs typeface="Times New Roman" pitchFamily="18" charset="0"/>
                  </a:rPr>
                  <a:t>SbeII</a:t>
                </a:r>
                <a:r>
                  <a:rPr lang="en-US" sz="1400" i="1" dirty="0">
                    <a:solidFill>
                      <a:srgbClr val="FF0000"/>
                    </a:solidFill>
                    <a:cs typeface="Times New Roman" pitchFamily="18" charset="0"/>
                  </a:rPr>
                  <a:t>b</a:t>
                </a:r>
                <a:r>
                  <a:rPr lang="en-US" sz="1400" b="1" i="1" dirty="0">
                    <a:cs typeface="Times New Roman" pitchFamily="18" charset="0"/>
                  </a:rPr>
                  <a:t> </a:t>
                </a:r>
                <a:endParaRPr lang="en-US" sz="1400" b="1" dirty="0"/>
              </a:p>
            </p:txBody>
          </p:sp>
          <p:sp>
            <p:nvSpPr>
              <p:cNvPr id="382" name="Multiply 458">
                <a:extLst>
                  <a:ext uri="{FF2B5EF4-FFF2-40B4-BE49-F238E27FC236}">
                    <a16:creationId xmlns:a16="http://schemas.microsoft.com/office/drawing/2014/main" id="{232DD667-4EB6-427F-8EEE-3D14C2995826}"/>
                  </a:ext>
                </a:extLst>
              </p:cNvPr>
              <p:cNvSpPr/>
              <p:nvPr/>
            </p:nvSpPr>
            <p:spPr>
              <a:xfrm>
                <a:off x="1231580" y="5399319"/>
                <a:ext cx="361560" cy="98300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/>
              </a:p>
            </p:txBody>
          </p:sp>
          <p:sp>
            <p:nvSpPr>
              <p:cNvPr id="387" name="Rectangle 386">
                <a:extLst>
                  <a:ext uri="{FF2B5EF4-FFF2-40B4-BE49-F238E27FC236}">
                    <a16:creationId xmlns:a16="http://schemas.microsoft.com/office/drawing/2014/main" id="{A01B77A2-BEDB-497E-ABE7-9737B0A47048}"/>
                  </a:ext>
                </a:extLst>
              </p:cNvPr>
              <p:cNvSpPr/>
              <p:nvPr/>
            </p:nvSpPr>
            <p:spPr>
              <a:xfrm>
                <a:off x="720090" y="4096929"/>
                <a:ext cx="10855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b="1" dirty="0">
                    <a:cs typeface="Times New Roman" pitchFamily="18" charset="0"/>
                  </a:rPr>
                  <a:t>5 mutations</a:t>
                </a:r>
                <a:endParaRPr lang="en-US" sz="1400" b="1" dirty="0"/>
              </a:p>
            </p:txBody>
          </p:sp>
          <p:sp>
            <p:nvSpPr>
              <p:cNvPr id="390" name="Rectangle 389">
                <a:extLst>
                  <a:ext uri="{FF2B5EF4-FFF2-40B4-BE49-F238E27FC236}">
                    <a16:creationId xmlns:a16="http://schemas.microsoft.com/office/drawing/2014/main" id="{B76CC47E-EAB5-47C3-96BE-92A5C793314C}"/>
                  </a:ext>
                </a:extLst>
              </p:cNvPr>
              <p:cNvSpPr/>
              <p:nvPr/>
            </p:nvSpPr>
            <p:spPr>
              <a:xfrm>
                <a:off x="647520" y="6036848"/>
                <a:ext cx="126162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>
                    <a:cs typeface="Times New Roman" pitchFamily="18" charset="0"/>
                  </a:rPr>
                  <a:t>Crop Sci. 2016</a:t>
                </a:r>
                <a:endParaRPr lang="en-US" sz="1400" b="1" dirty="0"/>
              </a:p>
            </p:txBody>
          </p:sp>
        </p:grpSp>
        <p:sp>
          <p:nvSpPr>
            <p:cNvPr id="397" name="Rectangle 23">
              <a:extLst>
                <a:ext uri="{FF2B5EF4-FFF2-40B4-BE49-F238E27FC236}">
                  <a16:creationId xmlns:a16="http://schemas.microsoft.com/office/drawing/2014/main" id="{BFF77844-DF91-48A8-9EFC-F3E6766F90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93898" y="4449000"/>
              <a:ext cx="2173470" cy="1554272"/>
            </a:xfrm>
            <a:prstGeom prst="rect">
              <a:avLst/>
            </a:prstGeom>
            <a:solidFill>
              <a:srgbClr val="FFFFCC"/>
            </a:solidFill>
            <a:ln w="9525" algn="ctr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dirty="0">
                  <a:cs typeface="Times New Roman" pitchFamily="18" charset="0"/>
                </a:rPr>
                <a:t>We released three high fiber wheat varieties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cs typeface="Times New Roman" pitchFamily="18" charset="0"/>
                </a:rPr>
                <a:t>UC-Lassik-RS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cs typeface="Times New Roman" pitchFamily="18" charset="0"/>
                </a:rPr>
                <a:t>UC-Patwin-RS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1600" dirty="0">
                  <a:cs typeface="Times New Roman" pitchFamily="18" charset="0"/>
                </a:rPr>
                <a:t>UC –Desert King-RS</a:t>
              </a:r>
            </a:p>
          </p:txBody>
        </p:sp>
      </p:grpSp>
      <p:pic>
        <p:nvPicPr>
          <p:cNvPr id="399" name="Picture 398">
            <a:extLst>
              <a:ext uri="{FF2B5EF4-FFF2-40B4-BE49-F238E27FC236}">
                <a16:creationId xmlns:a16="http://schemas.microsoft.com/office/drawing/2014/main" id="{BF9ACCC6-A2C2-4727-9BA8-B3022D5666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9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22887" y="301026"/>
            <a:ext cx="904003" cy="875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6407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70" y="241507"/>
            <a:ext cx="6722514" cy="49124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water absorption with partial RS mutants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30413" y="863829"/>
            <a:ext cx="6722513" cy="175625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Water absorption is an important quality parameter for both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Breadmaking quality</a:t>
            </a:r>
          </a:p>
          <a:p>
            <a:pPr marL="742950" lvl="1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Tortilla quality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</a:t>
            </a:r>
            <a:r>
              <a:rPr lang="en-US" sz="1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sbeII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mutant combinations, we were able to modulate water absorption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814460" y="487128"/>
            <a:ext cx="1807843" cy="2416982"/>
            <a:chOff x="-14957" y="3842229"/>
            <a:chExt cx="1320844" cy="2147825"/>
          </a:xfrm>
        </p:grpSpPr>
        <p:grpSp>
          <p:nvGrpSpPr>
            <p:cNvPr id="10" name="Group 9"/>
            <p:cNvGrpSpPr/>
            <p:nvPr/>
          </p:nvGrpSpPr>
          <p:grpSpPr>
            <a:xfrm>
              <a:off x="132908" y="4682021"/>
              <a:ext cx="111343" cy="1306108"/>
              <a:chOff x="1219200" y="2308179"/>
              <a:chExt cx="228600" cy="3940220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1219200" y="2308179"/>
                <a:ext cx="228600" cy="142034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257300" y="3745695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1219200" y="3913330"/>
                <a:ext cx="228600" cy="233506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388476" y="4682021"/>
              <a:ext cx="111343" cy="1306108"/>
              <a:chOff x="1219200" y="2308179"/>
              <a:chExt cx="228600" cy="394022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219200" y="2308179"/>
                <a:ext cx="228600" cy="142034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1257300" y="3745695"/>
                <a:ext cx="152400" cy="1524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19200" y="3913330"/>
                <a:ext cx="228600" cy="233506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9173" y="4346600"/>
              <a:ext cx="2936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1023" y="435515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B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33847" y="4683946"/>
              <a:ext cx="111343" cy="1306108"/>
              <a:chOff x="1219200" y="2308179"/>
              <a:chExt cx="228600" cy="3940220"/>
            </a:xfrm>
            <a:solidFill>
              <a:srgbClr val="FFC000"/>
            </a:solidFill>
          </p:grpSpPr>
          <p:sp>
            <p:nvSpPr>
              <p:cNvPr id="26" name="Rectangle 25"/>
              <p:cNvSpPr/>
              <p:nvPr/>
            </p:nvSpPr>
            <p:spPr>
              <a:xfrm>
                <a:off x="1219200" y="2308179"/>
                <a:ext cx="228600" cy="1420340"/>
              </a:xfrm>
              <a:prstGeom prst="rect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257300" y="3745695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219200" y="3913330"/>
                <a:ext cx="228600" cy="2335069"/>
              </a:xfrm>
              <a:prstGeom prst="rect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76799" y="4357081"/>
              <a:ext cx="298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16" name="Multiply 15"/>
            <p:cNvSpPr/>
            <p:nvPr/>
          </p:nvSpPr>
          <p:spPr>
            <a:xfrm>
              <a:off x="-12611" y="5394558"/>
              <a:ext cx="361560" cy="9829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/>
            </a:p>
          </p:txBody>
        </p:sp>
        <p:sp>
          <p:nvSpPr>
            <p:cNvPr id="17" name="Multiply 16"/>
            <p:cNvSpPr/>
            <p:nvPr/>
          </p:nvSpPr>
          <p:spPr>
            <a:xfrm>
              <a:off x="258072" y="5394558"/>
              <a:ext cx="361560" cy="9829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68079" y="5289451"/>
              <a:ext cx="537808" cy="300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cs typeface="Times New Roman" pitchFamily="18" charset="0"/>
                </a:rPr>
                <a:t>SbeII</a:t>
              </a:r>
              <a:r>
                <a:rPr lang="en-US" sz="1600" i="1" dirty="0">
                  <a:solidFill>
                    <a:srgbClr val="0000FF"/>
                  </a:solidFill>
                  <a:cs typeface="Times New Roman" pitchFamily="18" charset="0"/>
                </a:rPr>
                <a:t>a</a:t>
              </a:r>
              <a:r>
                <a:rPr lang="en-US" sz="1600" i="1" dirty="0">
                  <a:cs typeface="Times New Roman" pitchFamily="18" charset="0"/>
                </a:rPr>
                <a:t> </a:t>
              </a:r>
              <a:endParaRPr lang="en-US" sz="16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-14957" y="5539651"/>
              <a:ext cx="632243" cy="98299"/>
              <a:chOff x="179883" y="2366649"/>
              <a:chExt cx="986175" cy="153328"/>
            </a:xfrm>
          </p:grpSpPr>
          <p:sp>
            <p:nvSpPr>
              <p:cNvPr id="24" name="Multiply 23"/>
              <p:cNvSpPr/>
              <p:nvPr/>
            </p:nvSpPr>
            <p:spPr>
              <a:xfrm>
                <a:off x="179883" y="2366649"/>
                <a:ext cx="563963" cy="15332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/>
              </a:p>
            </p:txBody>
          </p:sp>
          <p:sp>
            <p:nvSpPr>
              <p:cNvPr id="25" name="Multiply 24"/>
              <p:cNvSpPr/>
              <p:nvPr/>
            </p:nvSpPr>
            <p:spPr>
              <a:xfrm>
                <a:off x="602095" y="2366649"/>
                <a:ext cx="563963" cy="153328"/>
              </a:xfrm>
              <a:prstGeom prst="mathMultiply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i="1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765046" y="5440348"/>
              <a:ext cx="537808" cy="300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cs typeface="Times New Roman" pitchFamily="18" charset="0"/>
                </a:rPr>
                <a:t>SbeII</a:t>
              </a:r>
              <a:r>
                <a:rPr lang="en-US" sz="1600" i="1" dirty="0">
                  <a:solidFill>
                    <a:srgbClr val="FF0000"/>
                  </a:solidFill>
                  <a:cs typeface="Times New Roman" pitchFamily="18" charset="0"/>
                </a:rPr>
                <a:t>b</a:t>
              </a:r>
              <a:r>
                <a:rPr lang="en-US" sz="1600" b="1" i="1" dirty="0">
                  <a:cs typeface="Times New Roman" pitchFamily="18" charset="0"/>
                </a:rPr>
                <a:t> </a:t>
              </a:r>
              <a:endParaRPr lang="en-US" sz="1600" b="1" dirty="0"/>
            </a:p>
          </p:txBody>
        </p:sp>
        <p:sp>
          <p:nvSpPr>
            <p:cNvPr id="21" name="Multiply 20"/>
            <p:cNvSpPr/>
            <p:nvPr/>
          </p:nvSpPr>
          <p:spPr>
            <a:xfrm>
              <a:off x="511490" y="5399319"/>
              <a:ext cx="361560" cy="98300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-14957" y="3842229"/>
              <a:ext cx="1003143" cy="4649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cs typeface="Times New Roman" pitchFamily="18" charset="0"/>
                </a:rPr>
                <a:t>Resistant Starch</a:t>
              </a:r>
            </a:p>
            <a:p>
              <a:r>
                <a:rPr lang="en-US" sz="1400" b="1" dirty="0">
                  <a:cs typeface="Times New Roman" pitchFamily="18" charset="0"/>
                </a:rPr>
                <a:t>5 mutations</a:t>
              </a:r>
              <a:endParaRPr lang="en-US" sz="1400" b="1" dirty="0"/>
            </a:p>
          </p:txBody>
        </p: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91E332D5-17D5-440E-B14A-63CA7A3712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435" y="4637886"/>
            <a:ext cx="6133303" cy="1475576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D27F0A22-6975-4F68-BC53-8D66AAC38D7B}"/>
              </a:ext>
            </a:extLst>
          </p:cNvPr>
          <p:cNvSpPr/>
          <p:nvPr/>
        </p:nvSpPr>
        <p:spPr>
          <a:xfrm>
            <a:off x="5898887" y="3623339"/>
            <a:ext cx="5908017" cy="67710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Using the single </a:t>
            </a:r>
            <a:r>
              <a:rPr lang="en-US" sz="1400" b="1" u="sng" dirty="0">
                <a:cs typeface="Times New Roman" pitchFamily="18" charset="0"/>
              </a:rPr>
              <a:t>B genome </a:t>
            </a:r>
            <a:r>
              <a:rPr lang="en-US" sz="1400" dirty="0">
                <a:cs typeface="Times New Roman" pitchFamily="18" charset="0"/>
              </a:rPr>
              <a:t>mutation we can reach 70% water absorption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cs typeface="Times New Roman" pitchFamily="18" charset="0"/>
              </a:rPr>
              <a:t>This is higher than what is normally found in common wheat</a:t>
            </a: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2B9C43BE-2DF1-4FC1-8C6B-6D7176419A06}"/>
              </a:ext>
            </a:extLst>
          </p:cNvPr>
          <p:cNvGraphicFramePr>
            <a:graphicFrameLocks/>
          </p:cNvGraphicFramePr>
          <p:nvPr/>
        </p:nvGraphicFramePr>
        <p:xfrm>
          <a:off x="768131" y="3206796"/>
          <a:ext cx="4941103" cy="2957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7" name="Group 36">
            <a:extLst>
              <a:ext uri="{FF2B5EF4-FFF2-40B4-BE49-F238E27FC236}">
                <a16:creationId xmlns:a16="http://schemas.microsoft.com/office/drawing/2014/main" id="{2CB8AC62-F425-42E4-AB7B-89DA89C59C39}"/>
              </a:ext>
            </a:extLst>
          </p:cNvPr>
          <p:cNvGrpSpPr/>
          <p:nvPr/>
        </p:nvGrpSpPr>
        <p:grpSpPr>
          <a:xfrm>
            <a:off x="10017416" y="484961"/>
            <a:ext cx="1807843" cy="2416982"/>
            <a:chOff x="-14957" y="3842229"/>
            <a:chExt cx="1320844" cy="2147825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B6C436D-41B1-4B06-9254-209A60A58CEC}"/>
                </a:ext>
              </a:extLst>
            </p:cNvPr>
            <p:cNvGrpSpPr/>
            <p:nvPr/>
          </p:nvGrpSpPr>
          <p:grpSpPr>
            <a:xfrm>
              <a:off x="132908" y="4682021"/>
              <a:ext cx="111343" cy="1306108"/>
              <a:chOff x="1219200" y="2308179"/>
              <a:chExt cx="228600" cy="3940220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68888C8-5A2B-4F64-85A0-2037C202742F}"/>
                  </a:ext>
                </a:extLst>
              </p:cNvPr>
              <p:cNvSpPr/>
              <p:nvPr/>
            </p:nvSpPr>
            <p:spPr>
              <a:xfrm>
                <a:off x="1219200" y="2308179"/>
                <a:ext cx="228600" cy="142034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33F601B-BCAE-4DAF-BD08-6B4B36249778}"/>
                  </a:ext>
                </a:extLst>
              </p:cNvPr>
              <p:cNvSpPr/>
              <p:nvPr/>
            </p:nvSpPr>
            <p:spPr>
              <a:xfrm>
                <a:off x="1257300" y="3745695"/>
                <a:ext cx="152400" cy="152400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DF8E9DE7-4AB0-4042-BD72-8E8388AE7861}"/>
                  </a:ext>
                </a:extLst>
              </p:cNvPr>
              <p:cNvSpPr/>
              <p:nvPr/>
            </p:nvSpPr>
            <p:spPr>
              <a:xfrm>
                <a:off x="1219200" y="3913330"/>
                <a:ext cx="228600" cy="233506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6F607DD-EAF6-44F6-9ADA-5B255090DD9C}"/>
                </a:ext>
              </a:extLst>
            </p:cNvPr>
            <p:cNvGrpSpPr/>
            <p:nvPr/>
          </p:nvGrpSpPr>
          <p:grpSpPr>
            <a:xfrm>
              <a:off x="388476" y="4682021"/>
              <a:ext cx="111343" cy="1306108"/>
              <a:chOff x="1219200" y="2308179"/>
              <a:chExt cx="228600" cy="394022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A7323A48-15D0-43F6-BA0D-221095E97673}"/>
                  </a:ext>
                </a:extLst>
              </p:cNvPr>
              <p:cNvSpPr/>
              <p:nvPr/>
            </p:nvSpPr>
            <p:spPr>
              <a:xfrm>
                <a:off x="1219200" y="2308179"/>
                <a:ext cx="228600" cy="142034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5D833E54-98F7-4BB9-8E25-AFAAE44514D9}"/>
                  </a:ext>
                </a:extLst>
              </p:cNvPr>
              <p:cNvSpPr/>
              <p:nvPr/>
            </p:nvSpPr>
            <p:spPr>
              <a:xfrm>
                <a:off x="1257300" y="3745695"/>
                <a:ext cx="152400" cy="152400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D893770-B8A7-4D65-B16E-3CECC3B7E93F}"/>
                  </a:ext>
                </a:extLst>
              </p:cNvPr>
              <p:cNvSpPr/>
              <p:nvPr/>
            </p:nvSpPr>
            <p:spPr>
              <a:xfrm>
                <a:off x="1219200" y="3913330"/>
                <a:ext cx="228600" cy="2335069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ED51B78-1B88-4271-8B0E-6115BF513862}"/>
                </a:ext>
              </a:extLst>
            </p:cNvPr>
            <p:cNvSpPr txBox="1"/>
            <p:nvPr/>
          </p:nvSpPr>
          <p:spPr>
            <a:xfrm>
              <a:off x="39173" y="4346600"/>
              <a:ext cx="293669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70C0"/>
                  </a:solidFill>
                </a:rPr>
                <a:t>A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9BA905-9C97-465A-A7F0-10E712AEA8E7}"/>
                </a:ext>
              </a:extLst>
            </p:cNvPr>
            <p:cNvSpPr txBox="1"/>
            <p:nvPr/>
          </p:nvSpPr>
          <p:spPr>
            <a:xfrm>
              <a:off x="321023" y="4355156"/>
              <a:ext cx="2856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</a:rPr>
                <a:t>B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6EF2346-DC94-4637-B184-3C6C21D385E2}"/>
                </a:ext>
              </a:extLst>
            </p:cNvPr>
            <p:cNvGrpSpPr/>
            <p:nvPr/>
          </p:nvGrpSpPr>
          <p:grpSpPr>
            <a:xfrm>
              <a:off x="633847" y="4683946"/>
              <a:ext cx="111343" cy="1306108"/>
              <a:chOff x="1219200" y="2308179"/>
              <a:chExt cx="228600" cy="3940220"/>
            </a:xfrm>
            <a:solidFill>
              <a:srgbClr val="FFC000"/>
            </a:solidFill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3502BF7-6C94-41A1-9953-2D601D6133F9}"/>
                  </a:ext>
                </a:extLst>
              </p:cNvPr>
              <p:cNvSpPr/>
              <p:nvPr/>
            </p:nvSpPr>
            <p:spPr>
              <a:xfrm>
                <a:off x="1219200" y="2308179"/>
                <a:ext cx="228600" cy="1420340"/>
              </a:xfrm>
              <a:prstGeom prst="rect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10D279C-4C21-460C-AA1E-DECE9F82B9A7}"/>
                  </a:ext>
                </a:extLst>
              </p:cNvPr>
              <p:cNvSpPr/>
              <p:nvPr/>
            </p:nvSpPr>
            <p:spPr>
              <a:xfrm>
                <a:off x="1257300" y="3745695"/>
                <a:ext cx="152400" cy="152400"/>
              </a:xfrm>
              <a:prstGeom prst="ellipse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56370D5D-E520-40B5-B8E3-6F249E4FF3A0}"/>
                  </a:ext>
                </a:extLst>
              </p:cNvPr>
              <p:cNvSpPr/>
              <p:nvPr/>
            </p:nvSpPr>
            <p:spPr>
              <a:xfrm>
                <a:off x="1219200" y="3913330"/>
                <a:ext cx="228600" cy="2335069"/>
              </a:xfrm>
              <a:prstGeom prst="rect">
                <a:avLst/>
              </a:prstGeom>
              <a:grpFill/>
              <a:ln>
                <a:solidFill>
                  <a:srgbClr val="FF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0E5BC0-D595-4B02-87EF-7BCEA01AD40A}"/>
                </a:ext>
              </a:extLst>
            </p:cNvPr>
            <p:cNvSpPr txBox="1"/>
            <p:nvPr/>
          </p:nvSpPr>
          <p:spPr>
            <a:xfrm>
              <a:off x="576799" y="4357081"/>
              <a:ext cx="29848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</a:rPr>
                <a:t>D</a:t>
              </a:r>
            </a:p>
          </p:txBody>
        </p:sp>
        <p:sp>
          <p:nvSpPr>
            <p:cNvPr id="45" name="Multiply 16">
              <a:extLst>
                <a:ext uri="{FF2B5EF4-FFF2-40B4-BE49-F238E27FC236}">
                  <a16:creationId xmlns:a16="http://schemas.microsoft.com/office/drawing/2014/main" id="{4FE48141-1AE3-4316-A577-8A0A1B8B5F1F}"/>
                </a:ext>
              </a:extLst>
            </p:cNvPr>
            <p:cNvSpPr/>
            <p:nvPr/>
          </p:nvSpPr>
          <p:spPr>
            <a:xfrm>
              <a:off x="258072" y="5394558"/>
              <a:ext cx="361560" cy="9829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9655CCC-3E37-4BC6-A44B-6EB474E7F4BC}"/>
                </a:ext>
              </a:extLst>
            </p:cNvPr>
            <p:cNvSpPr/>
            <p:nvPr/>
          </p:nvSpPr>
          <p:spPr>
            <a:xfrm>
              <a:off x="768079" y="5289451"/>
              <a:ext cx="537808" cy="300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cs typeface="Times New Roman" pitchFamily="18" charset="0"/>
                </a:rPr>
                <a:t>SbeII</a:t>
              </a:r>
              <a:r>
                <a:rPr lang="en-US" sz="1600" i="1" dirty="0">
                  <a:solidFill>
                    <a:srgbClr val="0000FF"/>
                  </a:solidFill>
                  <a:cs typeface="Times New Roman" pitchFamily="18" charset="0"/>
                </a:rPr>
                <a:t>a</a:t>
              </a:r>
              <a:r>
                <a:rPr lang="en-US" sz="1600" i="1" dirty="0">
                  <a:cs typeface="Times New Roman" pitchFamily="18" charset="0"/>
                </a:rPr>
                <a:t> </a:t>
              </a:r>
              <a:endParaRPr lang="en-US" sz="1600" dirty="0"/>
            </a:p>
          </p:txBody>
        </p:sp>
        <p:sp>
          <p:nvSpPr>
            <p:cNvPr id="52" name="Multiply 24">
              <a:extLst>
                <a:ext uri="{FF2B5EF4-FFF2-40B4-BE49-F238E27FC236}">
                  <a16:creationId xmlns:a16="http://schemas.microsoft.com/office/drawing/2014/main" id="{328E19B9-5876-4856-97F1-B44FBE5659C4}"/>
                </a:ext>
              </a:extLst>
            </p:cNvPr>
            <p:cNvSpPr/>
            <p:nvPr/>
          </p:nvSpPr>
          <p:spPr>
            <a:xfrm>
              <a:off x="255726" y="5539651"/>
              <a:ext cx="361561" cy="98299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i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F17E5DB-6554-4415-B346-5FC668A3DCFB}"/>
                </a:ext>
              </a:extLst>
            </p:cNvPr>
            <p:cNvSpPr/>
            <p:nvPr/>
          </p:nvSpPr>
          <p:spPr>
            <a:xfrm>
              <a:off x="765046" y="5440348"/>
              <a:ext cx="537808" cy="3008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i="1" dirty="0">
                  <a:cs typeface="Times New Roman" pitchFamily="18" charset="0"/>
                </a:rPr>
                <a:t>SbeII</a:t>
              </a:r>
              <a:r>
                <a:rPr lang="en-US" sz="1600" i="1" dirty="0">
                  <a:solidFill>
                    <a:srgbClr val="FF0000"/>
                  </a:solidFill>
                  <a:cs typeface="Times New Roman" pitchFamily="18" charset="0"/>
                </a:rPr>
                <a:t>b</a:t>
              </a:r>
              <a:r>
                <a:rPr lang="en-US" sz="1600" b="1" i="1" dirty="0">
                  <a:cs typeface="Times New Roman" pitchFamily="18" charset="0"/>
                </a:rPr>
                <a:t> </a:t>
              </a:r>
              <a:endParaRPr lang="en-US" sz="1600" b="1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5B765FC-3B51-42ED-8981-2937767ACF5C}"/>
                </a:ext>
              </a:extLst>
            </p:cNvPr>
            <p:cNvSpPr/>
            <p:nvPr/>
          </p:nvSpPr>
          <p:spPr>
            <a:xfrm>
              <a:off x="-14957" y="3842229"/>
              <a:ext cx="919239" cy="4649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>
                  <a:cs typeface="Times New Roman" pitchFamily="18" charset="0"/>
                </a:rPr>
                <a:t>Partial mutant</a:t>
              </a:r>
            </a:p>
            <a:p>
              <a:r>
                <a:rPr lang="en-US" sz="1400" b="1" dirty="0">
                  <a:cs typeface="Times New Roman" pitchFamily="18" charset="0"/>
                </a:rPr>
                <a:t>2 mutations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1914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B6EBC-472D-418D-A01F-694BDF6F3830}"/>
              </a:ext>
            </a:extLst>
          </p:cNvPr>
          <p:cNvSpPr txBox="1"/>
          <p:nvPr/>
        </p:nvSpPr>
        <p:spPr>
          <a:xfrm>
            <a:off x="3917956" y="651369"/>
            <a:ext cx="5613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Grain  texture (hardness)</a:t>
            </a:r>
          </a:p>
        </p:txBody>
      </p:sp>
      <p:pic>
        <p:nvPicPr>
          <p:cNvPr id="8194" name="Picture 2" descr="Cheryls Signature Bakery Sampler">
            <a:extLst>
              <a:ext uri="{FF2B5EF4-FFF2-40B4-BE49-F238E27FC236}">
                <a16:creationId xmlns:a16="http://schemas.microsoft.com/office/drawing/2014/main" id="{10D4E412-B376-4328-AA53-CF525CA0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5414" y="2423688"/>
            <a:ext cx="3128963" cy="34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omemade French Bread">
            <a:extLst>
              <a:ext uri="{FF2B5EF4-FFF2-40B4-BE49-F238E27FC236}">
                <a16:creationId xmlns:a16="http://schemas.microsoft.com/office/drawing/2014/main" id="{ADA8416E-4371-48A9-926B-5B066D1A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9622" y="242368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3AC093-2B62-4394-8DB4-7FC9E1524154}"/>
              </a:ext>
            </a:extLst>
          </p:cNvPr>
          <p:cNvSpPr txBox="1"/>
          <p:nvPr/>
        </p:nvSpPr>
        <p:spPr>
          <a:xfrm>
            <a:off x="2270975" y="1912135"/>
            <a:ext cx="2565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Hard wheats - bread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C52AB-46CC-427C-9383-C88715C2A39E}"/>
              </a:ext>
            </a:extLst>
          </p:cNvPr>
          <p:cNvSpPr txBox="1"/>
          <p:nvPr/>
        </p:nvSpPr>
        <p:spPr>
          <a:xfrm>
            <a:off x="7505414" y="1912135"/>
            <a:ext cx="312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 wheats – cookies &amp; cakes</a:t>
            </a:r>
          </a:p>
        </p:txBody>
      </p:sp>
    </p:spTree>
    <p:extLst>
      <p:ext uri="{BB962C8B-B14F-4D97-AF65-F5344CB8AC3E}">
        <p14:creationId xmlns:p14="http://schemas.microsoft.com/office/powerpoint/2010/main" val="3502186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851249-FC64-475D-A0F6-C71EF663EC81}"/>
              </a:ext>
            </a:extLst>
          </p:cNvPr>
          <p:cNvSpPr txBox="1"/>
          <p:nvPr/>
        </p:nvSpPr>
        <p:spPr>
          <a:xfrm>
            <a:off x="509768" y="1504747"/>
            <a:ext cx="56928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wheat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lose binding of starch granules to protein matrix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Hard wheat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Tight binding of starch granules to protein matrix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7BBD03-A467-428D-9C7A-CE77A3A50A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07730" y="1079317"/>
            <a:ext cx="2703313" cy="18202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9CDAD8-2BBE-420B-A593-578208F2FD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69" y="1079318"/>
            <a:ext cx="2605628" cy="1820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5C5843-8D41-4F4A-83D4-45D2D3A43F7B}"/>
              </a:ext>
            </a:extLst>
          </p:cNvPr>
          <p:cNvSpPr/>
          <p:nvPr/>
        </p:nvSpPr>
        <p:spPr>
          <a:xfrm>
            <a:off x="509768" y="184552"/>
            <a:ext cx="8232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Endosperm texture is a determinant of milling and end-product quality</a:t>
            </a:r>
          </a:p>
        </p:txBody>
      </p:sp>
      <p:sp>
        <p:nvSpPr>
          <p:cNvPr id="8" name="Text Box 165">
            <a:extLst>
              <a:ext uri="{FF2B5EF4-FFF2-40B4-BE49-F238E27FC236}">
                <a16:creationId xmlns:a16="http://schemas.microsoft.com/office/drawing/2014/main" id="{F92BC72F-4F98-4FA5-AEFF-8DC324450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4569" y="740763"/>
            <a:ext cx="122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Soft wheat</a:t>
            </a:r>
            <a:endParaRPr lang="en-US" altLang="en-US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022F8901-6243-4B24-A88D-1F4702F5E7C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9768" y="584663"/>
            <a:ext cx="731520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1592E8A-305F-4A93-8078-A0E028F82B73}"/>
              </a:ext>
            </a:extLst>
          </p:cNvPr>
          <p:cNvGrpSpPr/>
          <p:nvPr/>
        </p:nvGrpSpPr>
        <p:grpSpPr>
          <a:xfrm>
            <a:off x="639773" y="2980865"/>
            <a:ext cx="11348331" cy="2028827"/>
            <a:chOff x="639773" y="3176071"/>
            <a:chExt cx="11348331" cy="202882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C7E3355-2A00-4376-B0E9-A8EBEC5DAE27}"/>
                </a:ext>
              </a:extLst>
            </p:cNvPr>
            <p:cNvGrpSpPr/>
            <p:nvPr/>
          </p:nvGrpSpPr>
          <p:grpSpPr>
            <a:xfrm>
              <a:off x="6362218" y="3176071"/>
              <a:ext cx="5625886" cy="2028827"/>
              <a:chOff x="6362218" y="4039095"/>
              <a:chExt cx="5625886" cy="202882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4E433B4-176A-43D8-8102-91C786666A43}"/>
                  </a:ext>
                </a:extLst>
              </p:cNvPr>
              <p:cNvGrpSpPr/>
              <p:nvPr/>
            </p:nvGrpSpPr>
            <p:grpSpPr>
              <a:xfrm>
                <a:off x="6362218" y="4053103"/>
                <a:ext cx="2684697" cy="2009027"/>
                <a:chOff x="1774223" y="5334373"/>
                <a:chExt cx="2684697" cy="2009027"/>
              </a:xfrm>
            </p:grpSpPr>
            <p:graphicFrame>
              <p:nvGraphicFramePr>
                <p:cNvPr id="10" name="Object 167">
                  <a:extLst>
                    <a:ext uri="{FF2B5EF4-FFF2-40B4-BE49-F238E27FC236}">
                      <a16:creationId xmlns:a16="http://schemas.microsoft.com/office/drawing/2014/main" id="{B3C74033-5BE5-4080-AFA8-2A41BB573063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920547841"/>
                    </p:ext>
                  </p:extLst>
                </p:nvPr>
              </p:nvGraphicFramePr>
              <p:xfrm>
                <a:off x="1774223" y="5636808"/>
                <a:ext cx="2684697" cy="14230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orelPhotoPaint.Image.7" r:id="rId6" imgW="4047409" imgH="2742973" progId="CorelPhotoPaint.Image.7">
                        <p:embed/>
                      </p:oleObj>
                    </mc:Choice>
                    <mc:Fallback>
                      <p:oleObj name="CorelPhotoPaint.Image.7" r:id="rId6" imgW="4047409" imgH="2742973" progId="CorelPhotoPaint.Image.7">
                        <p:embed/>
                        <p:pic>
                          <p:nvPicPr>
                            <p:cNvPr id="5" name="Object 167">
                              <a:extLst>
                                <a:ext uri="{FF2B5EF4-FFF2-40B4-BE49-F238E27FC236}">
                                  <a16:creationId xmlns:a16="http://schemas.microsoft.com/office/drawing/2014/main" id="{B4A7A16E-4D45-4637-8762-98DBBFC4E887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774223" y="5636808"/>
                              <a:ext cx="2684697" cy="14230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4" name="Text Box 220">
                  <a:extLst>
                    <a:ext uri="{FF2B5EF4-FFF2-40B4-BE49-F238E27FC236}">
                      <a16:creationId xmlns:a16="http://schemas.microsoft.com/office/drawing/2014/main" id="{29111A58-79AC-4D0D-9E73-7217862BF7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197288" y="7004846"/>
                  <a:ext cx="1838566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1600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Intact starch grains</a:t>
                  </a:r>
                  <a:endParaRPr lang="en-US" altLang="en-US" sz="1600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Text Box 165">
                  <a:extLst>
                    <a:ext uri="{FF2B5EF4-FFF2-40B4-BE49-F238E27FC236}">
                      <a16:creationId xmlns:a16="http://schemas.microsoft.com/office/drawing/2014/main" id="{8FAFE893-7D34-4657-A036-90D2ABDF67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99214" y="5334373"/>
                  <a:ext cx="1220987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1600" b="1" dirty="0">
                      <a:solidFill>
                        <a:srgbClr val="0070C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Soft wheat</a:t>
                  </a:r>
                  <a:endParaRPr lang="en-US" alt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0410FBC-3B29-4FCB-8618-945F52705123}"/>
                  </a:ext>
                </a:extLst>
              </p:cNvPr>
              <p:cNvGrpSpPr/>
              <p:nvPr/>
            </p:nvGrpSpPr>
            <p:grpSpPr>
              <a:xfrm>
                <a:off x="9136859" y="4039095"/>
                <a:ext cx="2851245" cy="2028827"/>
                <a:chOff x="9136859" y="4039095"/>
                <a:chExt cx="2851245" cy="2028827"/>
              </a:xfrm>
            </p:grpSpPr>
            <p:graphicFrame>
              <p:nvGraphicFramePr>
                <p:cNvPr id="9" name="Object 166">
                  <a:extLst>
                    <a:ext uri="{FF2B5EF4-FFF2-40B4-BE49-F238E27FC236}">
                      <a16:creationId xmlns:a16="http://schemas.microsoft.com/office/drawing/2014/main" id="{F57C9054-1ED4-40C3-A6F6-686C9BCB5109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5749698"/>
                    </p:ext>
                  </p:extLst>
                </p:nvPr>
              </p:nvGraphicFramePr>
              <p:xfrm>
                <a:off x="9219052" y="4377649"/>
                <a:ext cx="2769052" cy="140103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CorelPhotoPaint.Image.7" r:id="rId8" imgW="4047409" imgH="2621063" progId="CorelPhotoPaint.Image.7">
                        <p:embed/>
                      </p:oleObj>
                    </mc:Choice>
                    <mc:Fallback>
                      <p:oleObj name="CorelPhotoPaint.Image.7" r:id="rId8" imgW="4047409" imgH="2621063" progId="CorelPhotoPaint.Image.7">
                        <p:embed/>
                        <p:pic>
                          <p:nvPicPr>
                            <p:cNvPr id="4" name="Object 166">
                              <a:extLst>
                                <a:ext uri="{FF2B5EF4-FFF2-40B4-BE49-F238E27FC236}">
                                  <a16:creationId xmlns:a16="http://schemas.microsoft.com/office/drawing/2014/main" id="{6AA84707-23AA-4DE7-88F7-39165E19B593}"/>
                                </a:ext>
                              </a:extLst>
                            </p:cNvPr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9219052" y="4377649"/>
                              <a:ext cx="2769052" cy="140103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2" name="Line 170">
                  <a:extLst>
                    <a:ext uri="{FF2B5EF4-FFF2-40B4-BE49-F238E27FC236}">
                      <a16:creationId xmlns:a16="http://schemas.microsoft.com/office/drawing/2014/main" id="{AE342F93-D27F-4F13-9515-F4D0744DA3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909824" y="4484011"/>
                  <a:ext cx="366762" cy="154040"/>
                </a:xfrm>
                <a:prstGeom prst="line">
                  <a:avLst/>
                </a:prstGeom>
                <a:noFill/>
                <a:ln w="12700">
                  <a:solidFill>
                    <a:srgbClr val="FF9933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6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" name="Text Box 219">
                  <a:extLst>
                    <a:ext uri="{FF2B5EF4-FFF2-40B4-BE49-F238E27FC236}">
                      <a16:creationId xmlns:a16="http://schemas.microsoft.com/office/drawing/2014/main" id="{7A997E03-6C7E-4FEC-B2B4-7F747DDF40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585318" y="5729368"/>
                  <a:ext cx="2036519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1600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Broken starch grains</a:t>
                  </a:r>
                  <a:endParaRPr lang="en-US" altLang="en-US" sz="16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Text Box 165">
                  <a:extLst>
                    <a:ext uri="{FF2B5EF4-FFF2-40B4-BE49-F238E27FC236}">
                      <a16:creationId xmlns:a16="http://schemas.microsoft.com/office/drawing/2014/main" id="{934BA691-AE2C-4463-A14E-F333CD9A880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136859" y="4039095"/>
                  <a:ext cx="1220987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16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Hard wheat</a:t>
                  </a:r>
                  <a:endParaRPr lang="en-US" altLang="en-US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1" name="Line 169">
              <a:extLst>
                <a:ext uri="{FF2B5EF4-FFF2-40B4-BE49-F238E27FC236}">
                  <a16:creationId xmlns:a16="http://schemas.microsoft.com/office/drawing/2014/main" id="{E70A9AFA-A4AB-4DB5-BB68-855FB5CD4F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60459" y="4267584"/>
              <a:ext cx="245729" cy="146705"/>
            </a:xfrm>
            <a:prstGeom prst="line">
              <a:avLst/>
            </a:prstGeom>
            <a:noFill/>
            <a:ln w="127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33D14B8-CCF2-4D2A-A28F-7C93F5B4A686}"/>
                </a:ext>
              </a:extLst>
            </p:cNvPr>
            <p:cNvGrpSpPr/>
            <p:nvPr/>
          </p:nvGrpSpPr>
          <p:grpSpPr>
            <a:xfrm>
              <a:off x="639773" y="3354998"/>
              <a:ext cx="5498152" cy="1186768"/>
              <a:chOff x="639773" y="3231710"/>
              <a:chExt cx="5498152" cy="118676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D14C37-911E-4B04-A582-11C1281BE09F}"/>
                  </a:ext>
                </a:extLst>
              </p:cNvPr>
              <p:cNvSpPr/>
              <p:nvPr/>
            </p:nvSpPr>
            <p:spPr>
              <a:xfrm>
                <a:off x="639773" y="3231710"/>
                <a:ext cx="163081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Ten-Bold"/>
                  </a:rPr>
                  <a:t>After milling</a:t>
                </a:r>
                <a:endParaRPr lang="en-US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762035B-4666-43C2-AB72-7F801A83BAEA}"/>
                  </a:ext>
                </a:extLst>
              </p:cNvPr>
              <p:cNvSpPr txBox="1"/>
              <p:nvPr/>
            </p:nvSpPr>
            <p:spPr>
              <a:xfrm>
                <a:off x="651038" y="3649037"/>
                <a:ext cx="548688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 wheat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most starch granules remain intact</a:t>
                </a:r>
              </a:p>
              <a:p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 wheat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a large proportion of starch granules are broken</a:t>
                </a:r>
              </a:p>
            </p:txBody>
          </p:sp>
        </p:grpSp>
      </p:grpSp>
      <p:sp>
        <p:nvSpPr>
          <p:cNvPr id="20" name="Text Box 165">
            <a:extLst>
              <a:ext uri="{FF2B5EF4-FFF2-40B4-BE49-F238E27FC236}">
                <a16:creationId xmlns:a16="http://schemas.microsoft.com/office/drawing/2014/main" id="{F8883280-E69F-4528-85A4-647D80A16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11852" y="740763"/>
            <a:ext cx="12209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Hard wheat</a:t>
            </a:r>
            <a:endParaRPr lang="en-US" altLang="en-US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5595EA-05DC-4EA9-9A9A-CD6A91313FBC}"/>
              </a:ext>
            </a:extLst>
          </p:cNvPr>
          <p:cNvSpPr/>
          <p:nvPr/>
        </p:nvSpPr>
        <p:spPr>
          <a:xfrm>
            <a:off x="557558" y="1079414"/>
            <a:ext cx="1795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imesTen-Bold"/>
              </a:rPr>
              <a:t>Before milling</a:t>
            </a:r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1D833A-A338-41FD-A3FE-5F601F05E838}"/>
              </a:ext>
            </a:extLst>
          </p:cNvPr>
          <p:cNvGrpSpPr/>
          <p:nvPr/>
        </p:nvGrpSpPr>
        <p:grpSpPr>
          <a:xfrm>
            <a:off x="589394" y="5116914"/>
            <a:ext cx="11305635" cy="1269437"/>
            <a:chOff x="589394" y="5116914"/>
            <a:chExt cx="11305635" cy="126943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0AC54E0-75AF-417F-996B-1CB5DF0E4EF6}"/>
                </a:ext>
              </a:extLst>
            </p:cNvPr>
            <p:cNvGrpSpPr/>
            <p:nvPr/>
          </p:nvGrpSpPr>
          <p:grpSpPr>
            <a:xfrm>
              <a:off x="589394" y="5116914"/>
              <a:ext cx="9185147" cy="1269437"/>
              <a:chOff x="651038" y="5003900"/>
              <a:chExt cx="9185147" cy="1269437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90E87A3-2D46-4497-886F-CF9D6DD2C188}"/>
                  </a:ext>
                </a:extLst>
              </p:cNvPr>
              <p:cNvSpPr/>
              <p:nvPr/>
            </p:nvSpPr>
            <p:spPr>
              <a:xfrm>
                <a:off x="651038" y="5003900"/>
                <a:ext cx="227709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TimesTen-Bold"/>
                  </a:rPr>
                  <a:t>Water absorption</a:t>
                </a:r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0754AF2-2D42-4194-B96E-C843A565EBE5}"/>
                  </a:ext>
                </a:extLst>
              </p:cNvPr>
              <p:cNvSpPr txBox="1"/>
              <p:nvPr/>
            </p:nvSpPr>
            <p:spPr>
              <a:xfrm>
                <a:off x="651038" y="5519284"/>
                <a:ext cx="7152920" cy="7540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1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Soft wheat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intact starch granules absorb 0.5 its weight of water</a:t>
                </a:r>
              </a:p>
              <a:p>
                <a:endPara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16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Hard wheat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broken starch grains absorb 3-4 fold its weight of water (</a:t>
                </a:r>
                <a:r>
                  <a:rPr lang="en-US" sz="16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6-8 fold ↑</a:t>
                </a:r>
                <a:r>
                  <a: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925164B-2C92-47DC-83C6-871507919A2B}"/>
                  </a:ext>
                </a:extLst>
              </p:cNvPr>
              <p:cNvSpPr txBox="1"/>
              <p:nvPr/>
            </p:nvSpPr>
            <p:spPr>
              <a:xfrm>
                <a:off x="7886612" y="5180730"/>
                <a:ext cx="1949573" cy="1092607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200" u="sng" dirty="0">
                    <a:highlight>
                      <a:srgbClr val="FFFFCC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Water absorption affects</a:t>
                </a:r>
                <a:r>
                  <a:rPr lang="en-US" sz="1200" dirty="0">
                    <a:highlight>
                      <a:srgbClr val="FFFFCC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highlight>
                      <a:srgbClr val="FFFFCC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Loaf volume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highlight>
                      <a:srgbClr val="FFFFCC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Bread yield and attributes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>
                    <a:highlight>
                      <a:srgbClr val="FFFFCC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Fermentation (proofing)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b="1" dirty="0">
                    <a:highlight>
                      <a:srgbClr val="FFFFCC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Shelf-life</a:t>
                </a: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441C609-D3CA-4D01-BDC5-3488F6823B0C}"/>
                </a:ext>
              </a:extLst>
            </p:cNvPr>
            <p:cNvSpPr txBox="1"/>
            <p:nvPr/>
          </p:nvSpPr>
          <p:spPr>
            <a:xfrm>
              <a:off x="9924618" y="5293744"/>
              <a:ext cx="1970411" cy="276999"/>
            </a:xfrm>
            <a:prstGeom prst="rect">
              <a:avLst/>
            </a:prstGeom>
            <a:solidFill>
              <a:srgbClr val="FFFFCC"/>
            </a:solidFill>
          </p:spPr>
          <p:txBody>
            <a:bodyPr wrap="non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u="sng" dirty="0">
                  <a:highlight>
                    <a:srgbClr val="FFFFCC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Measured with a farinograph</a:t>
              </a:r>
              <a:endParaRPr lang="en-US" sz="1200" b="1" dirty="0">
                <a:highlight>
                  <a:srgbClr val="FFFFCC"/>
                </a:highligh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240" name="Picture 24" descr="Farinograph - Wikipedia">
              <a:extLst>
                <a:ext uri="{FF2B5EF4-FFF2-40B4-BE49-F238E27FC236}">
                  <a16:creationId xmlns:a16="http://schemas.microsoft.com/office/drawing/2014/main" id="{6145FCE5-3777-40C8-B0D3-F2129236C4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240681" y="5564738"/>
              <a:ext cx="1277074" cy="796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0073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B6EBC-472D-418D-A01F-694BDF6F3830}"/>
              </a:ext>
            </a:extLst>
          </p:cNvPr>
          <p:cNvSpPr txBox="1"/>
          <p:nvPr/>
        </p:nvSpPr>
        <p:spPr>
          <a:xfrm>
            <a:off x="3558459" y="1396623"/>
            <a:ext cx="4778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Grain  protein content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23827C-3BF4-4F0B-B31D-C6828A0735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8"/>
          <a:stretch/>
        </p:blipFill>
        <p:spPr>
          <a:xfrm>
            <a:off x="3098117" y="2833349"/>
            <a:ext cx="5525594" cy="21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78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17">
            <a:extLst>
              <a:ext uri="{FF2B5EF4-FFF2-40B4-BE49-F238E27FC236}">
                <a16:creationId xmlns:a16="http://schemas.microsoft.com/office/drawing/2014/main" id="{872D60F2-8400-45F3-8194-F91647125F05}"/>
              </a:ext>
            </a:extLst>
          </p:cNvPr>
          <p:cNvGrpSpPr>
            <a:grpSpLocks/>
          </p:cNvGrpSpPr>
          <p:nvPr/>
        </p:nvGrpSpPr>
        <p:grpSpPr bwMode="auto">
          <a:xfrm>
            <a:off x="754152" y="1240631"/>
            <a:ext cx="866776" cy="2643188"/>
            <a:chOff x="5004" y="1467"/>
            <a:chExt cx="546" cy="1665"/>
          </a:xfrm>
        </p:grpSpPr>
        <p:sp>
          <p:nvSpPr>
            <p:cNvPr id="21" name="Text Box 187">
              <a:extLst>
                <a:ext uri="{FF2B5EF4-FFF2-40B4-BE49-F238E27FC236}">
                  <a16:creationId xmlns:a16="http://schemas.microsoft.com/office/drawing/2014/main" id="{6B01BAF2-7BA9-41EC-AB9B-C7255A4B23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6" y="1610"/>
              <a:ext cx="3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1200" b="1" i="1" dirty="0">
                  <a:solidFill>
                    <a:schemeClr val="accent2"/>
                  </a:solidFill>
                </a:rPr>
                <a:t>PinA</a:t>
              </a:r>
            </a:p>
            <a:p>
              <a:pPr eaLnBrk="0" hangingPunct="0"/>
              <a:r>
                <a:rPr lang="en-US" altLang="en-US" sz="1200" b="1" i="1" dirty="0">
                  <a:solidFill>
                    <a:srgbClr val="FF3300"/>
                  </a:solidFill>
                </a:rPr>
                <a:t>PinB</a:t>
              </a:r>
            </a:p>
          </p:txBody>
        </p:sp>
        <p:sp>
          <p:nvSpPr>
            <p:cNvPr id="22" name="Rectangle 190">
              <a:extLst>
                <a:ext uri="{FF2B5EF4-FFF2-40B4-BE49-F238E27FC236}">
                  <a16:creationId xmlns:a16="http://schemas.microsoft.com/office/drawing/2014/main" id="{1B367D32-5C63-449E-9337-489B9C358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3" y="1686"/>
              <a:ext cx="36" cy="1388"/>
            </a:xfrm>
            <a:prstGeom prst="rect">
              <a:avLst/>
            </a:prstGeom>
            <a:solidFill>
              <a:srgbClr val="FFCC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1">
              <a:extLst>
                <a:ext uri="{FF2B5EF4-FFF2-40B4-BE49-F238E27FC236}">
                  <a16:creationId xmlns:a16="http://schemas.microsoft.com/office/drawing/2014/main" id="{BE3CA815-EBFC-4E28-876F-2F6CCC9C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26"/>
              <a:ext cx="120" cy="1"/>
            </a:xfrm>
            <a:custGeom>
              <a:avLst/>
              <a:gdLst>
                <a:gd name="T0" fmla="*/ 0 w 177"/>
                <a:gd name="T1" fmla="*/ 2 h 2"/>
                <a:gd name="T2" fmla="*/ 59 w 177"/>
                <a:gd name="T3" fmla="*/ 0 h 2"/>
                <a:gd name="T4" fmla="*/ 117 w 177"/>
                <a:gd name="T5" fmla="*/ 0 h 2"/>
                <a:gd name="T6" fmla="*/ 177 w 177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">
                  <a:moveTo>
                    <a:pt x="0" y="2"/>
                  </a:moveTo>
                  <a:lnTo>
                    <a:pt x="59" y="0"/>
                  </a:lnTo>
                  <a:lnTo>
                    <a:pt x="117" y="0"/>
                  </a:lnTo>
                  <a:lnTo>
                    <a:pt x="177" y="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2">
              <a:extLst>
                <a:ext uri="{FF2B5EF4-FFF2-40B4-BE49-F238E27FC236}">
                  <a16:creationId xmlns:a16="http://schemas.microsoft.com/office/drawing/2014/main" id="{2B37B919-BAF6-41BA-A6AF-789ED925E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" y="1987"/>
              <a:ext cx="121" cy="1"/>
            </a:xfrm>
            <a:custGeom>
              <a:avLst/>
              <a:gdLst>
                <a:gd name="T0" fmla="*/ 0 w 177"/>
                <a:gd name="T1" fmla="*/ 60 w 177"/>
                <a:gd name="T2" fmla="*/ 117 w 177"/>
                <a:gd name="T3" fmla="*/ 177 w 17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77">
                  <a:moveTo>
                    <a:pt x="0" y="0"/>
                  </a:moveTo>
                  <a:lnTo>
                    <a:pt x="60" y="0"/>
                  </a:lnTo>
                  <a:lnTo>
                    <a:pt x="117" y="0"/>
                  </a:lnTo>
                  <a:lnTo>
                    <a:pt x="1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3">
              <a:extLst>
                <a:ext uri="{FF2B5EF4-FFF2-40B4-BE49-F238E27FC236}">
                  <a16:creationId xmlns:a16="http://schemas.microsoft.com/office/drawing/2014/main" id="{AE64A927-38CE-42EF-B784-483B550D4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2912"/>
              <a:ext cx="122" cy="1"/>
            </a:xfrm>
            <a:custGeom>
              <a:avLst/>
              <a:gdLst>
                <a:gd name="T0" fmla="*/ 0 w 176"/>
                <a:gd name="T1" fmla="*/ 59 w 176"/>
                <a:gd name="T2" fmla="*/ 117 w 176"/>
                <a:gd name="T3" fmla="*/ 176 w 17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76">
                  <a:moveTo>
                    <a:pt x="0" y="0"/>
                  </a:moveTo>
                  <a:lnTo>
                    <a:pt x="59" y="0"/>
                  </a:lnTo>
                  <a:lnTo>
                    <a:pt x="117" y="0"/>
                  </a:lnTo>
                  <a:lnTo>
                    <a:pt x="17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194">
              <a:extLst>
                <a:ext uri="{FF2B5EF4-FFF2-40B4-BE49-F238E27FC236}">
                  <a16:creationId xmlns:a16="http://schemas.microsoft.com/office/drawing/2014/main" id="{B6896BD5-63B0-4138-BBCD-9D139F0D8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0" y="2846"/>
              <a:ext cx="121" cy="37"/>
            </a:xfrm>
            <a:custGeom>
              <a:avLst/>
              <a:gdLst>
                <a:gd name="T0" fmla="*/ 0 w 177"/>
                <a:gd name="T1" fmla="*/ 0 h 41"/>
                <a:gd name="T2" fmla="*/ 60 w 177"/>
                <a:gd name="T3" fmla="*/ 41 h 41"/>
                <a:gd name="T4" fmla="*/ 119 w 177"/>
                <a:gd name="T5" fmla="*/ 41 h 41"/>
                <a:gd name="T6" fmla="*/ 177 w 177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41">
                  <a:moveTo>
                    <a:pt x="0" y="0"/>
                  </a:moveTo>
                  <a:lnTo>
                    <a:pt x="60" y="41"/>
                  </a:lnTo>
                  <a:lnTo>
                    <a:pt x="119" y="41"/>
                  </a:lnTo>
                  <a:lnTo>
                    <a:pt x="17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195">
              <a:extLst>
                <a:ext uri="{FF2B5EF4-FFF2-40B4-BE49-F238E27FC236}">
                  <a16:creationId xmlns:a16="http://schemas.microsoft.com/office/drawing/2014/main" id="{FD046397-1DF9-4227-B0CE-F38F33204C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68" y="2943"/>
              <a:ext cx="126" cy="127"/>
              <a:chOff x="2035" y="3704"/>
              <a:chExt cx="183" cy="148"/>
            </a:xfrm>
          </p:grpSpPr>
          <p:sp>
            <p:nvSpPr>
              <p:cNvPr id="44" name="Freeform 196">
                <a:extLst>
                  <a:ext uri="{FF2B5EF4-FFF2-40B4-BE49-F238E27FC236}">
                    <a16:creationId xmlns:a16="http://schemas.microsoft.com/office/drawing/2014/main" id="{985AF8E4-712C-4FEC-837D-1AA05B10A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1" y="3704"/>
                <a:ext cx="177" cy="39"/>
              </a:xfrm>
              <a:custGeom>
                <a:avLst/>
                <a:gdLst>
                  <a:gd name="T0" fmla="*/ 0 w 177"/>
                  <a:gd name="T1" fmla="*/ 39 h 39"/>
                  <a:gd name="T2" fmla="*/ 59 w 177"/>
                  <a:gd name="T3" fmla="*/ 0 h 39"/>
                  <a:gd name="T4" fmla="*/ 117 w 177"/>
                  <a:gd name="T5" fmla="*/ 0 h 39"/>
                  <a:gd name="T6" fmla="*/ 177 w 177"/>
                  <a:gd name="T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7" h="39">
                    <a:moveTo>
                      <a:pt x="0" y="39"/>
                    </a:moveTo>
                    <a:lnTo>
                      <a:pt x="59" y="0"/>
                    </a:lnTo>
                    <a:lnTo>
                      <a:pt x="117" y="0"/>
                    </a:lnTo>
                    <a:lnTo>
                      <a:pt x="177" y="3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197">
                <a:extLst>
                  <a:ext uri="{FF2B5EF4-FFF2-40B4-BE49-F238E27FC236}">
                    <a16:creationId xmlns:a16="http://schemas.microsoft.com/office/drawing/2014/main" id="{B4118067-64A5-47AD-BBF0-2D6F554C7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35" y="3704"/>
                <a:ext cx="62" cy="1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198">
                <a:extLst>
                  <a:ext uri="{FF2B5EF4-FFF2-40B4-BE49-F238E27FC236}">
                    <a16:creationId xmlns:a16="http://schemas.microsoft.com/office/drawing/2014/main" id="{2479C71A-1F4C-4D57-A001-AAD0165F74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58" y="3704"/>
                <a:ext cx="56" cy="1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" name="Rectangle 199">
              <a:extLst>
                <a:ext uri="{FF2B5EF4-FFF2-40B4-BE49-F238E27FC236}">
                  <a16:creationId xmlns:a16="http://schemas.microsoft.com/office/drawing/2014/main" id="{4FE99587-1FD8-4BFC-93CC-4FD8271549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" y="1950"/>
              <a:ext cx="34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800" b="1" i="1" dirty="0"/>
                <a:t>mwg920</a:t>
              </a:r>
            </a:p>
          </p:txBody>
        </p:sp>
        <p:sp>
          <p:nvSpPr>
            <p:cNvPr id="29" name="Rectangle 200">
              <a:extLst>
                <a:ext uri="{FF2B5EF4-FFF2-40B4-BE49-F238E27FC236}">
                  <a16:creationId xmlns:a16="http://schemas.microsoft.com/office/drawing/2014/main" id="{89207AAF-5278-4896-9135-E29D59DDA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" y="2777"/>
              <a:ext cx="230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700" b="1" i="1" dirty="0"/>
                <a:t>Dor5</a:t>
              </a:r>
            </a:p>
          </p:txBody>
        </p:sp>
        <p:sp>
          <p:nvSpPr>
            <p:cNvPr id="30" name="Freeform 201">
              <a:extLst>
                <a:ext uri="{FF2B5EF4-FFF2-40B4-BE49-F238E27FC236}">
                  <a16:creationId xmlns:a16="http://schemas.microsoft.com/office/drawing/2014/main" id="{4B683F87-EF67-496F-8E3A-F489A702D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2674"/>
              <a:ext cx="120" cy="58"/>
            </a:xfrm>
            <a:custGeom>
              <a:avLst/>
              <a:gdLst>
                <a:gd name="T0" fmla="*/ 0 w 174"/>
                <a:gd name="T1" fmla="*/ 0 h 17"/>
                <a:gd name="T2" fmla="*/ 57 w 174"/>
                <a:gd name="T3" fmla="*/ 17 h 17"/>
                <a:gd name="T4" fmla="*/ 117 w 174"/>
                <a:gd name="T5" fmla="*/ 17 h 17"/>
                <a:gd name="T6" fmla="*/ 174 w 17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7">
                  <a:moveTo>
                    <a:pt x="0" y="0"/>
                  </a:moveTo>
                  <a:lnTo>
                    <a:pt x="57" y="17"/>
                  </a:lnTo>
                  <a:lnTo>
                    <a:pt x="117" y="17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202">
              <a:extLst>
                <a:ext uri="{FF2B5EF4-FFF2-40B4-BE49-F238E27FC236}">
                  <a16:creationId xmlns:a16="http://schemas.microsoft.com/office/drawing/2014/main" id="{F821EC22-7CE3-4BE9-8660-1BF596B19D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" y="2597"/>
              <a:ext cx="29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700" b="1" i="1" dirty="0"/>
                <a:t>abg705</a:t>
              </a:r>
            </a:p>
          </p:txBody>
        </p:sp>
        <p:sp>
          <p:nvSpPr>
            <p:cNvPr id="32" name="Freeform 203">
              <a:extLst>
                <a:ext uri="{FF2B5EF4-FFF2-40B4-BE49-F238E27FC236}">
                  <a16:creationId xmlns:a16="http://schemas.microsoft.com/office/drawing/2014/main" id="{F82335F6-1955-44CD-8064-0B2E000FF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2784"/>
              <a:ext cx="120" cy="26"/>
            </a:xfrm>
            <a:custGeom>
              <a:avLst/>
              <a:gdLst>
                <a:gd name="T0" fmla="*/ 0 w 174"/>
                <a:gd name="T1" fmla="*/ 0 h 17"/>
                <a:gd name="T2" fmla="*/ 57 w 174"/>
                <a:gd name="T3" fmla="*/ 17 h 17"/>
                <a:gd name="T4" fmla="*/ 117 w 174"/>
                <a:gd name="T5" fmla="*/ 17 h 17"/>
                <a:gd name="T6" fmla="*/ 174 w 17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7">
                  <a:moveTo>
                    <a:pt x="0" y="0"/>
                  </a:moveTo>
                  <a:lnTo>
                    <a:pt x="57" y="17"/>
                  </a:lnTo>
                  <a:lnTo>
                    <a:pt x="117" y="17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Rectangle 204">
              <a:extLst>
                <a:ext uri="{FF2B5EF4-FFF2-40B4-BE49-F238E27FC236}">
                  <a16:creationId xmlns:a16="http://schemas.microsoft.com/office/drawing/2014/main" id="{F1891BEB-139A-41A2-8F4A-2A2782F70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" y="2702"/>
              <a:ext cx="268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700" b="1" i="1" dirty="0"/>
                <a:t>tam53</a:t>
              </a:r>
            </a:p>
          </p:txBody>
        </p:sp>
        <p:sp>
          <p:nvSpPr>
            <p:cNvPr id="34" name="Rectangle 205">
              <a:extLst>
                <a:ext uri="{FF2B5EF4-FFF2-40B4-BE49-F238E27FC236}">
                  <a16:creationId xmlns:a16="http://schemas.microsoft.com/office/drawing/2014/main" id="{973F853B-09FF-48E5-99F9-850BBAFA5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" y="2849"/>
              <a:ext cx="292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700" b="1" i="1" dirty="0"/>
                <a:t>abg395</a:t>
              </a:r>
            </a:p>
          </p:txBody>
        </p:sp>
        <p:sp>
          <p:nvSpPr>
            <p:cNvPr id="35" name="Rectangle 206">
              <a:extLst>
                <a:ext uri="{FF2B5EF4-FFF2-40B4-BE49-F238E27FC236}">
                  <a16:creationId xmlns:a16="http://schemas.microsoft.com/office/drawing/2014/main" id="{9B15547D-86DF-4A8F-85B5-6B68F3503A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" y="2927"/>
              <a:ext cx="285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700" b="1" i="1" dirty="0"/>
                <a:t>cdo749</a:t>
              </a:r>
            </a:p>
          </p:txBody>
        </p:sp>
        <p:sp>
          <p:nvSpPr>
            <p:cNvPr id="36" name="Rectangle 207">
              <a:extLst>
                <a:ext uri="{FF2B5EF4-FFF2-40B4-BE49-F238E27FC236}">
                  <a16:creationId xmlns:a16="http://schemas.microsoft.com/office/drawing/2014/main" id="{6C7CAFA3-FF86-4674-AACE-694C99190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1" y="3006"/>
              <a:ext cx="274" cy="1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700" b="1" i="1" dirty="0"/>
                <a:t>wg541</a:t>
              </a:r>
            </a:p>
          </p:txBody>
        </p:sp>
        <p:sp>
          <p:nvSpPr>
            <p:cNvPr id="37" name="Line 208">
              <a:extLst>
                <a:ext uri="{FF2B5EF4-FFF2-40B4-BE49-F238E27FC236}">
                  <a16:creationId xmlns:a16="http://schemas.microsoft.com/office/drawing/2014/main" id="{9C82949A-0514-40DF-8682-D10E34BEB8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41" y="2138"/>
              <a:ext cx="0" cy="28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Text Box 209">
              <a:extLst>
                <a:ext uri="{FF2B5EF4-FFF2-40B4-BE49-F238E27FC236}">
                  <a16:creationId xmlns:a16="http://schemas.microsoft.com/office/drawing/2014/main" id="{05F221DD-D9A8-48BC-BE90-42B8B0AFB4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2" y="2198"/>
              <a:ext cx="23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800" b="1"/>
                <a:t>10 cM</a:t>
              </a:r>
            </a:p>
          </p:txBody>
        </p:sp>
        <p:sp>
          <p:nvSpPr>
            <p:cNvPr id="41" name="Oval 212">
              <a:extLst>
                <a:ext uri="{FF2B5EF4-FFF2-40B4-BE49-F238E27FC236}">
                  <a16:creationId xmlns:a16="http://schemas.microsoft.com/office/drawing/2014/main" id="{606EF6B2-7468-4D31-90CB-8E43A353B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6" y="2930"/>
              <a:ext cx="75" cy="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214">
              <a:extLst>
                <a:ext uri="{FF2B5EF4-FFF2-40B4-BE49-F238E27FC236}">
                  <a16:creationId xmlns:a16="http://schemas.microsoft.com/office/drawing/2014/main" id="{D462372A-B64E-44D3-A1C3-87E2D4DB717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068" y="1726"/>
              <a:ext cx="139" cy="107"/>
            </a:xfrm>
            <a:custGeom>
              <a:avLst/>
              <a:gdLst>
                <a:gd name="T0" fmla="*/ 0 w 174"/>
                <a:gd name="T1" fmla="*/ 0 h 17"/>
                <a:gd name="T2" fmla="*/ 57 w 174"/>
                <a:gd name="T3" fmla="*/ 17 h 17"/>
                <a:gd name="T4" fmla="*/ 117 w 174"/>
                <a:gd name="T5" fmla="*/ 17 h 17"/>
                <a:gd name="T6" fmla="*/ 174 w 174"/>
                <a:gd name="T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4" h="17">
                  <a:moveTo>
                    <a:pt x="0" y="0"/>
                  </a:moveTo>
                  <a:lnTo>
                    <a:pt x="57" y="17"/>
                  </a:lnTo>
                  <a:lnTo>
                    <a:pt x="117" y="17"/>
                  </a:lnTo>
                  <a:lnTo>
                    <a:pt x="17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 Box 187">
              <a:extLst>
                <a:ext uri="{FF2B5EF4-FFF2-40B4-BE49-F238E27FC236}">
                  <a16:creationId xmlns:a16="http://schemas.microsoft.com/office/drawing/2014/main" id="{8FDB6A9A-CED3-4E8E-9414-7E0B57C775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" y="1467"/>
              <a:ext cx="517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altLang="en-US" sz="1200" b="1" dirty="0"/>
                <a:t>Chr 5DS</a:t>
              </a:r>
              <a:endParaRPr lang="en-US" altLang="en-US" sz="1200" b="1" i="1" dirty="0"/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95982CAC-282F-4220-B68C-2351568AA02F}"/>
              </a:ext>
            </a:extLst>
          </p:cNvPr>
          <p:cNvSpPr/>
          <p:nvPr/>
        </p:nvSpPr>
        <p:spPr>
          <a:xfrm>
            <a:off x="754152" y="290493"/>
            <a:ext cx="8511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Puroindolin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genes (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PINA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PINB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the major determinants of grain hardness</a:t>
            </a: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3764B95B-143D-4B6C-AABF-A8514FAC1FE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823913" y="675560"/>
            <a:ext cx="813816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F717BBB6-A716-4B44-83BB-66839A3B40F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348" y="957904"/>
            <a:ext cx="1963144" cy="221645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8AAB3CCB-319F-407A-8ABD-9EE420EBD195}"/>
              </a:ext>
            </a:extLst>
          </p:cNvPr>
          <p:cNvSpPr/>
          <p:nvPr/>
        </p:nvSpPr>
        <p:spPr>
          <a:xfrm>
            <a:off x="1844619" y="1075670"/>
            <a:ext cx="772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Functional </a:t>
            </a:r>
            <a:r>
              <a:rPr lang="en-US" sz="1600" i="1" dirty="0">
                <a:latin typeface="TimesTen-Roman"/>
              </a:rPr>
              <a:t>PINA</a:t>
            </a:r>
            <a:r>
              <a:rPr lang="en-US" sz="1600" dirty="0">
                <a:latin typeface="TimesTen-Roman"/>
              </a:rPr>
              <a:t> or </a:t>
            </a:r>
            <a:r>
              <a:rPr lang="en-US" sz="1600" i="1" dirty="0">
                <a:latin typeface="TimesTen-Roman"/>
              </a:rPr>
              <a:t>PINB</a:t>
            </a:r>
            <a:r>
              <a:rPr lang="en-US" sz="1600" dirty="0">
                <a:latin typeface="TimesTen-Roman"/>
              </a:rPr>
              <a:t> confer grain softness (dominant trait).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PINA</a:t>
            </a:r>
            <a:r>
              <a:rPr lang="en-US" sz="1600" dirty="0">
                <a:latin typeface="TimesTen-Roman"/>
              </a:rPr>
              <a:t> and </a:t>
            </a:r>
            <a:r>
              <a:rPr lang="en-US" sz="1600" i="1" dirty="0">
                <a:latin typeface="TimesTen-Roman"/>
              </a:rPr>
              <a:t>PINB</a:t>
            </a:r>
            <a:r>
              <a:rPr lang="en-US" sz="1600" dirty="0">
                <a:latin typeface="TimesTen-Roman"/>
              </a:rPr>
              <a:t> are deleted in the A and B genome of tetraploid and hexaploid wheat.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This explain why durum wheats are all hard (“</a:t>
            </a:r>
            <a:r>
              <a:rPr lang="en-US" sz="1600" dirty="0" err="1">
                <a:latin typeface="TimesTen-Roman"/>
              </a:rPr>
              <a:t>duros</a:t>
            </a:r>
            <a:r>
              <a:rPr lang="en-US" sz="1600" dirty="0">
                <a:latin typeface="TimesTen-Roman"/>
              </a:rPr>
              <a:t>” = </a:t>
            </a:r>
            <a:r>
              <a:rPr lang="en-US" sz="1600" i="1" dirty="0">
                <a:latin typeface="TimesTen-Roman"/>
              </a:rPr>
              <a:t>durum </a:t>
            </a:r>
            <a:r>
              <a:rPr lang="en-US" sz="1600" dirty="0">
                <a:latin typeface="TimesTen-Roman"/>
              </a:rPr>
              <a:t>wheat).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Diploid wheat </a:t>
            </a:r>
            <a:r>
              <a:rPr lang="en-US" sz="1600" i="1" dirty="0">
                <a:latin typeface="TimesTen-Roman"/>
              </a:rPr>
              <a:t>T. monococcum </a:t>
            </a:r>
            <a:r>
              <a:rPr lang="en-US" sz="1600" dirty="0">
                <a:latin typeface="TimesTen-Roman"/>
              </a:rPr>
              <a:t>carries active </a:t>
            </a:r>
            <a:r>
              <a:rPr lang="en-US" sz="1600" i="1" dirty="0">
                <a:latin typeface="TimesTen-Roman"/>
              </a:rPr>
              <a:t>PINA</a:t>
            </a:r>
            <a:r>
              <a:rPr lang="en-US" sz="1600" dirty="0">
                <a:latin typeface="TimesTen-Roman"/>
              </a:rPr>
              <a:t> &amp; </a:t>
            </a:r>
            <a:r>
              <a:rPr lang="en-US" sz="1600" i="1" dirty="0">
                <a:latin typeface="TimesTen-Roman"/>
              </a:rPr>
              <a:t>PINB</a:t>
            </a:r>
            <a:r>
              <a:rPr lang="en-US" sz="1600" dirty="0">
                <a:latin typeface="TimesTen-Roman"/>
              </a:rPr>
              <a:t> in the A genome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TimesTen-Roman"/>
              </a:rPr>
              <a:t>Functional </a:t>
            </a:r>
            <a:r>
              <a:rPr lang="en-US" sz="1600" i="1" dirty="0">
                <a:latin typeface="TimesTen-Roman"/>
              </a:rPr>
              <a:t>Puroindolin </a:t>
            </a:r>
            <a:r>
              <a:rPr lang="en-US" sz="1600" dirty="0">
                <a:latin typeface="TimesTen-Roman"/>
              </a:rPr>
              <a:t>on chromosome arm 5DS confer softness in common wheat.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015E58A-5BE3-4DAF-95C0-B5A18818F7C1}"/>
              </a:ext>
            </a:extLst>
          </p:cNvPr>
          <p:cNvGrpSpPr/>
          <p:nvPr/>
        </p:nvGrpSpPr>
        <p:grpSpPr>
          <a:xfrm>
            <a:off x="2081105" y="3507536"/>
            <a:ext cx="8400827" cy="2094409"/>
            <a:chOff x="1993692" y="2998807"/>
            <a:chExt cx="8200564" cy="2094409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BFD2A16-C13A-47D6-843A-5999473B2B7A}"/>
                </a:ext>
              </a:extLst>
            </p:cNvPr>
            <p:cNvSpPr/>
            <p:nvPr/>
          </p:nvSpPr>
          <p:spPr>
            <a:xfrm>
              <a:off x="1993692" y="2998807"/>
              <a:ext cx="6096000" cy="20826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en-US" sz="1600" b="1" dirty="0">
                  <a:latin typeface="TimesTen-Roman"/>
                </a:rPr>
                <a:t>Grain hardness can be modulated by different PIN combinations</a:t>
              </a:r>
              <a:endParaRPr lang="en-US" sz="1600" b="1" dirty="0"/>
            </a:p>
            <a:p>
              <a:pPr>
                <a:spcAft>
                  <a:spcPts val="800"/>
                </a:spcAft>
              </a:pP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Pina-D1 +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Pinb-D1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TmPina-A1 +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TmPinb-A1          	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Extra soft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(++)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</a:p>
            <a:p>
              <a:pPr>
                <a:spcAft>
                  <a:spcPts val="800"/>
                </a:spcAft>
              </a:pP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Pina-D1 +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Pinb-D1 				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Soft (+)</a:t>
              </a:r>
            </a:p>
            <a:p>
              <a:pPr>
                <a:spcAft>
                  <a:spcPts val="800"/>
                </a:spcAft>
              </a:pP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Pina-D1 + </a:t>
              </a:r>
              <a:r>
                <a:rPr lang="en-US" sz="1600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mut pinb </a:t>
              </a:r>
              <a:r>
                <a:rPr lang="en-US" sz="11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(Gly &gt; Ser)</a:t>
              </a:r>
              <a:r>
                <a:rPr lang="en-US" sz="11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Hard (-)</a:t>
              </a:r>
            </a:p>
            <a:p>
              <a:pPr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del.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+</a:t>
              </a:r>
              <a:r>
                <a:rPr lang="en-US" sz="16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Pinb-D1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				Hard (</a:t>
              </a:r>
              <a:r>
                <a:rPr 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</a:p>
            <a:p>
              <a:pPr>
                <a:spcAft>
                  <a:spcPts val="800"/>
                </a:spcAft>
              </a:pP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del.        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  </a:t>
              </a:r>
              <a:r>
                <a:rPr lang="en-US" sz="1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del.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				Extra hard (--)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47B125FE-5489-4F5A-B2ED-991A679A9213}"/>
                </a:ext>
              </a:extLst>
            </p:cNvPr>
            <p:cNvGrpSpPr/>
            <p:nvPr/>
          </p:nvGrpSpPr>
          <p:grpSpPr>
            <a:xfrm>
              <a:off x="8119184" y="3301206"/>
              <a:ext cx="694529" cy="1792010"/>
              <a:chOff x="7934420" y="3108526"/>
              <a:chExt cx="694529" cy="1792010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C4F93A16-D955-4FAD-9D1D-F97A886C1ABD}"/>
                  </a:ext>
                </a:extLst>
              </p:cNvPr>
              <p:cNvGrpSpPr/>
              <p:nvPr/>
            </p:nvGrpSpPr>
            <p:grpSpPr>
              <a:xfrm flipV="1">
                <a:off x="7934420" y="3108526"/>
                <a:ext cx="591696" cy="1792010"/>
                <a:chOff x="7934420" y="3108526"/>
                <a:chExt cx="591696" cy="1792010"/>
              </a:xfrm>
            </p:grpSpPr>
            <p:sp>
              <p:nvSpPr>
                <p:cNvPr id="56" name="Right Triangle 55">
                  <a:extLst>
                    <a:ext uri="{FF2B5EF4-FFF2-40B4-BE49-F238E27FC236}">
                      <a16:creationId xmlns:a16="http://schemas.microsoft.com/office/drawing/2014/main" id="{EB5EEEC3-8A38-4D40-B39C-13AF25DA5095}"/>
                    </a:ext>
                  </a:extLst>
                </p:cNvPr>
                <p:cNvSpPr/>
                <p:nvPr/>
              </p:nvSpPr>
              <p:spPr>
                <a:xfrm>
                  <a:off x="7934420" y="3130784"/>
                  <a:ext cx="552310" cy="1769752"/>
                </a:xfrm>
                <a:prstGeom prst="rtTriangl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ight Triangle 56">
                  <a:extLst>
                    <a:ext uri="{FF2B5EF4-FFF2-40B4-BE49-F238E27FC236}">
                      <a16:creationId xmlns:a16="http://schemas.microsoft.com/office/drawing/2014/main" id="{8F235D99-F177-404A-9789-04B55D4740D4}"/>
                    </a:ext>
                  </a:extLst>
                </p:cNvPr>
                <p:cNvSpPr/>
                <p:nvPr/>
              </p:nvSpPr>
              <p:spPr>
                <a:xfrm flipH="1" flipV="1">
                  <a:off x="7973806" y="3108526"/>
                  <a:ext cx="552310" cy="1769752"/>
                </a:xfrm>
                <a:prstGeom prst="rtTriangle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9" name="Text Box 181">
                <a:extLst>
                  <a:ext uri="{FF2B5EF4-FFF2-40B4-BE49-F238E27FC236}">
                    <a16:creationId xmlns:a16="http://schemas.microsoft.com/office/drawing/2014/main" id="{904185DA-87B0-4039-B434-FAD15935D7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992867" y="3135590"/>
                <a:ext cx="313635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1200" b="1" dirty="0">
                    <a:solidFill>
                      <a:schemeClr val="accent1">
                        <a:lumMod val="75000"/>
                      </a:schemeClr>
                    </a:solidFill>
                  </a:rPr>
                  <a:t>Soft</a:t>
                </a:r>
              </a:p>
            </p:txBody>
          </p:sp>
          <p:sp>
            <p:nvSpPr>
              <p:cNvPr id="60" name="Text Box 181">
                <a:extLst>
                  <a:ext uri="{FF2B5EF4-FFF2-40B4-BE49-F238E27FC236}">
                    <a16:creationId xmlns:a16="http://schemas.microsoft.com/office/drawing/2014/main" id="{56F8E5B3-BDBB-4C26-B07B-06CEEE7CD1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49685" y="4693612"/>
                <a:ext cx="479264" cy="1846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altLang="en-US" sz="1200" b="1" dirty="0">
                    <a:solidFill>
                      <a:srgbClr val="C00000"/>
                    </a:solidFill>
                  </a:rPr>
                  <a:t>Hard</a:t>
                </a:r>
              </a:p>
            </p:txBody>
          </p:sp>
        </p:grp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AC8977B-19BE-4E90-9556-CA188C1923A4}"/>
                </a:ext>
              </a:extLst>
            </p:cNvPr>
            <p:cNvSpPr/>
            <p:nvPr/>
          </p:nvSpPr>
          <p:spPr>
            <a:xfrm>
              <a:off x="8877870" y="3285999"/>
              <a:ext cx="13163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latin typeface="TimesTen-Roman"/>
                </a:rPr>
                <a:t>Tranquilli et al. 2002</a:t>
              </a:r>
            </a:p>
            <a:p>
              <a:r>
                <a:rPr lang="en-US" sz="900" dirty="0">
                  <a:latin typeface="TimesTen-Roman"/>
                </a:rPr>
                <a:t>Crop Sci. 42:1812–1817</a:t>
              </a:r>
              <a:endParaRPr lang="en-US" sz="900" dirty="0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8BB4B879-85F8-4307-9F87-19D85536190C}"/>
              </a:ext>
            </a:extLst>
          </p:cNvPr>
          <p:cNvSpPr/>
          <p:nvPr/>
        </p:nvSpPr>
        <p:spPr>
          <a:xfrm>
            <a:off x="1620928" y="6012241"/>
            <a:ext cx="8596081" cy="33813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 texture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starch damage during milling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absorption of flour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loaf volume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91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B6EBC-472D-418D-A01F-694BDF6F3830}"/>
              </a:ext>
            </a:extLst>
          </p:cNvPr>
          <p:cNvSpPr txBox="1"/>
          <p:nvPr/>
        </p:nvSpPr>
        <p:spPr>
          <a:xfrm>
            <a:off x="3179785" y="2721114"/>
            <a:ext cx="5832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Grain  carotenoid pigments</a:t>
            </a:r>
          </a:p>
        </p:txBody>
      </p:sp>
    </p:spTree>
    <p:extLst>
      <p:ext uri="{BB962C8B-B14F-4D97-AF65-F5344CB8AC3E}">
        <p14:creationId xmlns:p14="http://schemas.microsoft.com/office/powerpoint/2010/main" val="1361763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22B19FC-E866-4CB6-A862-9E9223D7B37A}"/>
              </a:ext>
            </a:extLst>
          </p:cNvPr>
          <p:cNvGrpSpPr/>
          <p:nvPr/>
        </p:nvGrpSpPr>
        <p:grpSpPr>
          <a:xfrm>
            <a:off x="1477289" y="86323"/>
            <a:ext cx="4980858" cy="419780"/>
            <a:chOff x="600438" y="67039"/>
            <a:chExt cx="4980858" cy="419780"/>
          </a:xfrm>
        </p:grpSpPr>
        <p:sp>
          <p:nvSpPr>
            <p:cNvPr id="179202" name="Text Box 2"/>
            <p:cNvSpPr txBox="1">
              <a:spLocks noChangeArrowheads="1"/>
            </p:cNvSpPr>
            <p:nvPr/>
          </p:nvSpPr>
          <p:spPr bwMode="auto">
            <a:xfrm>
              <a:off x="600438" y="67039"/>
              <a:ext cx="498085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Mapping genes affecting pasta quality</a:t>
              </a:r>
            </a:p>
          </p:txBody>
        </p:sp>
        <p:sp>
          <p:nvSpPr>
            <p:cNvPr id="179203" name="Rectangle 3"/>
            <p:cNvSpPr>
              <a:spLocks noChangeArrowheads="1"/>
            </p:cNvSpPr>
            <p:nvPr/>
          </p:nvSpPr>
          <p:spPr bwMode="auto">
            <a:xfrm>
              <a:off x="646093" y="459387"/>
              <a:ext cx="3931920" cy="27432"/>
            </a:xfrm>
            <a:prstGeom prst="rect">
              <a:avLst/>
            </a:prstGeom>
            <a:gradFill rotWithShape="1">
              <a:gsLst>
                <a:gs pos="0">
                  <a:srgbClr val="0000FF"/>
                </a:gs>
                <a:gs pos="100000">
                  <a:srgbClr val="FF99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3" name="Group 13"/>
          <p:cNvGrpSpPr>
            <a:grpSpLocks/>
          </p:cNvGrpSpPr>
          <p:nvPr/>
        </p:nvGrpSpPr>
        <p:grpSpPr bwMode="auto">
          <a:xfrm>
            <a:off x="1219548" y="659784"/>
            <a:ext cx="1436688" cy="2366963"/>
            <a:chOff x="2125" y="2086"/>
            <a:chExt cx="2262" cy="3726"/>
          </a:xfrm>
        </p:grpSpPr>
        <p:sp>
          <p:nvSpPr>
            <p:cNvPr id="179214" name="Rectangle 14"/>
            <p:cNvSpPr>
              <a:spLocks noChangeArrowheads="1"/>
            </p:cNvSpPr>
            <p:nvPr/>
          </p:nvSpPr>
          <p:spPr bwMode="auto">
            <a:xfrm>
              <a:off x="2695" y="2351"/>
              <a:ext cx="156" cy="342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3022" y="3512"/>
              <a:ext cx="6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 dirty="0"/>
                <a:t>wg341b</a:t>
              </a:r>
              <a:endParaRPr lang="en-US" dirty="0"/>
            </a:p>
          </p:txBody>
        </p:sp>
        <p:sp>
          <p:nvSpPr>
            <p:cNvPr id="179216" name="Text Box 16"/>
            <p:cNvSpPr txBox="1">
              <a:spLocks noChangeArrowheads="1"/>
            </p:cNvSpPr>
            <p:nvPr/>
          </p:nvSpPr>
          <p:spPr bwMode="auto">
            <a:xfrm>
              <a:off x="3085" y="3085"/>
              <a:ext cx="1302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barc117, barc358, </a:t>
              </a:r>
            </a:p>
            <a:p>
              <a:r>
                <a:rPr lang="en-US" sz="800" i="1" dirty="0"/>
                <a:t>gwm293, gwm304</a:t>
              </a:r>
              <a:endParaRPr lang="en-US" dirty="0"/>
            </a:p>
          </p:txBody>
        </p:sp>
        <p:sp>
          <p:nvSpPr>
            <p:cNvPr id="179217" name="Text Box 17"/>
            <p:cNvSpPr txBox="1">
              <a:spLocks noChangeArrowheads="1"/>
            </p:cNvSpPr>
            <p:nvPr/>
          </p:nvSpPr>
          <p:spPr bwMode="auto">
            <a:xfrm>
              <a:off x="3022" y="2526"/>
              <a:ext cx="62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auto">
            <a:xfrm>
              <a:off x="3019" y="2753"/>
              <a:ext cx="132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barc101, gwm120</a:t>
              </a:r>
              <a:endParaRPr lang="en-US" dirty="0"/>
            </a:p>
          </p:txBody>
        </p:sp>
        <p:sp>
          <p:nvSpPr>
            <p:cNvPr id="179219" name="Text Box 19"/>
            <p:cNvSpPr txBox="1">
              <a:spLocks noChangeArrowheads="1"/>
            </p:cNvSpPr>
            <p:nvPr/>
          </p:nvSpPr>
          <p:spPr bwMode="auto">
            <a:xfrm>
              <a:off x="3022" y="2425"/>
              <a:ext cx="6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gwm47</a:t>
              </a:r>
              <a:endParaRPr lang="en-US" dirty="0"/>
            </a:p>
          </p:txBody>
        </p:sp>
        <p:sp>
          <p:nvSpPr>
            <p:cNvPr id="179220" name="Text Box 20"/>
            <p:cNvSpPr txBox="1">
              <a:spLocks noChangeArrowheads="1"/>
            </p:cNvSpPr>
            <p:nvPr/>
          </p:nvSpPr>
          <p:spPr bwMode="auto">
            <a:xfrm>
              <a:off x="3022" y="2259"/>
              <a:ext cx="62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wmc350</a:t>
              </a:r>
              <a:endParaRPr lang="en-US" dirty="0"/>
            </a:p>
          </p:txBody>
        </p:sp>
        <p:sp>
          <p:nvSpPr>
            <p:cNvPr id="179221" name="Text Box 21"/>
            <p:cNvSpPr txBox="1">
              <a:spLocks noChangeArrowheads="1"/>
            </p:cNvSpPr>
            <p:nvPr/>
          </p:nvSpPr>
          <p:spPr bwMode="auto">
            <a:xfrm>
              <a:off x="3025" y="3896"/>
              <a:ext cx="6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barc1182</a:t>
              </a:r>
              <a:endParaRPr lang="en-US" dirty="0"/>
            </a:p>
          </p:txBody>
        </p:sp>
        <p:sp>
          <p:nvSpPr>
            <p:cNvPr id="179222" name="Text Box 22"/>
            <p:cNvSpPr txBox="1">
              <a:spLocks noChangeArrowheads="1"/>
            </p:cNvSpPr>
            <p:nvPr/>
          </p:nvSpPr>
          <p:spPr bwMode="auto">
            <a:xfrm>
              <a:off x="3025" y="4121"/>
              <a:ext cx="62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barc151</a:t>
              </a:r>
              <a:endParaRPr lang="en-US" dirty="0"/>
            </a:p>
          </p:txBody>
        </p:sp>
        <p:sp>
          <p:nvSpPr>
            <p:cNvPr id="179223" name="Text Box 23"/>
            <p:cNvSpPr txBox="1">
              <a:spLocks noChangeArrowheads="1"/>
            </p:cNvSpPr>
            <p:nvPr/>
          </p:nvSpPr>
          <p:spPr bwMode="auto">
            <a:xfrm>
              <a:off x="3029" y="4419"/>
              <a:ext cx="1348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BG607308</a:t>
              </a:r>
              <a:endParaRPr lang="en-US" dirty="0"/>
            </a:p>
          </p:txBody>
        </p:sp>
        <p:sp>
          <p:nvSpPr>
            <p:cNvPr id="179224" name="Text Box 24"/>
            <p:cNvSpPr txBox="1">
              <a:spLocks noChangeArrowheads="1"/>
            </p:cNvSpPr>
            <p:nvPr/>
          </p:nvSpPr>
          <p:spPr bwMode="auto">
            <a:xfrm>
              <a:off x="3039" y="4601"/>
              <a:ext cx="12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barc355, cfa2185</a:t>
              </a:r>
              <a:endParaRPr lang="en-US" dirty="0"/>
            </a:p>
          </p:txBody>
        </p:sp>
        <p:sp>
          <p:nvSpPr>
            <p:cNvPr id="179225" name="Text Box 25"/>
            <p:cNvSpPr txBox="1">
              <a:spLocks noChangeArrowheads="1"/>
            </p:cNvSpPr>
            <p:nvPr/>
          </p:nvSpPr>
          <p:spPr bwMode="auto">
            <a:xfrm>
              <a:off x="3029" y="4794"/>
              <a:ext cx="59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wmc110</a:t>
              </a:r>
              <a:endParaRPr lang="en-US" dirty="0"/>
            </a:p>
          </p:txBody>
        </p:sp>
        <p:sp>
          <p:nvSpPr>
            <p:cNvPr id="179226" name="Text Box 26"/>
            <p:cNvSpPr txBox="1">
              <a:spLocks noChangeArrowheads="1"/>
            </p:cNvSpPr>
            <p:nvPr/>
          </p:nvSpPr>
          <p:spPr bwMode="auto">
            <a:xfrm>
              <a:off x="3022" y="4970"/>
              <a:ext cx="623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wmc577</a:t>
              </a:r>
              <a:endParaRPr lang="en-US" dirty="0"/>
            </a:p>
          </p:txBody>
        </p:sp>
        <p:sp>
          <p:nvSpPr>
            <p:cNvPr id="179227" name="Text Box 27"/>
            <p:cNvSpPr txBox="1">
              <a:spLocks noChangeArrowheads="1"/>
            </p:cNvSpPr>
            <p:nvPr/>
          </p:nvSpPr>
          <p:spPr bwMode="auto">
            <a:xfrm>
              <a:off x="3025" y="5134"/>
              <a:ext cx="1243" cy="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gwm126, gwm179</a:t>
              </a:r>
            </a:p>
            <a:p>
              <a:endParaRPr lang="en-US" dirty="0"/>
            </a:p>
          </p:txBody>
        </p:sp>
        <p:sp>
          <p:nvSpPr>
            <p:cNvPr id="179228" name="Text Box 28"/>
            <p:cNvSpPr txBox="1">
              <a:spLocks noChangeArrowheads="1"/>
            </p:cNvSpPr>
            <p:nvPr/>
          </p:nvSpPr>
          <p:spPr bwMode="auto">
            <a:xfrm>
              <a:off x="3025" y="5423"/>
              <a:ext cx="124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wmc524, wmc727</a:t>
              </a:r>
              <a:endParaRPr lang="en-US" dirty="0"/>
            </a:p>
          </p:txBody>
        </p:sp>
        <p:sp>
          <p:nvSpPr>
            <p:cNvPr id="179229" name="Text Box 29"/>
            <p:cNvSpPr txBox="1">
              <a:spLocks noChangeArrowheads="1"/>
            </p:cNvSpPr>
            <p:nvPr/>
          </p:nvSpPr>
          <p:spPr bwMode="auto">
            <a:xfrm>
              <a:off x="3025" y="5601"/>
              <a:ext cx="62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cfa2149</a:t>
              </a:r>
              <a:endParaRPr lang="en-US" dirty="0"/>
            </a:p>
          </p:txBody>
        </p:sp>
        <p:sp>
          <p:nvSpPr>
            <p:cNvPr id="179230" name="Text Box 30"/>
            <p:cNvSpPr txBox="1">
              <a:spLocks noChangeArrowheads="1"/>
            </p:cNvSpPr>
            <p:nvPr/>
          </p:nvSpPr>
          <p:spPr bwMode="auto">
            <a:xfrm>
              <a:off x="2267" y="2284"/>
              <a:ext cx="20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0.0</a:t>
              </a:r>
              <a:endParaRPr lang="en-US" dirty="0"/>
            </a:p>
          </p:txBody>
        </p:sp>
        <p:sp>
          <p:nvSpPr>
            <p:cNvPr id="179231" name="Text Box 31"/>
            <p:cNvSpPr txBox="1">
              <a:spLocks noChangeArrowheads="1"/>
            </p:cNvSpPr>
            <p:nvPr/>
          </p:nvSpPr>
          <p:spPr bwMode="auto">
            <a:xfrm>
              <a:off x="2271" y="2445"/>
              <a:ext cx="29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3.5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32" name="Text Box 32"/>
            <p:cNvSpPr txBox="1">
              <a:spLocks noChangeArrowheads="1"/>
            </p:cNvSpPr>
            <p:nvPr/>
          </p:nvSpPr>
          <p:spPr bwMode="auto">
            <a:xfrm>
              <a:off x="2202" y="2778"/>
              <a:ext cx="38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26.0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33" name="Text Box 33"/>
            <p:cNvSpPr txBox="1">
              <a:spLocks noChangeArrowheads="1"/>
            </p:cNvSpPr>
            <p:nvPr/>
          </p:nvSpPr>
          <p:spPr bwMode="auto">
            <a:xfrm>
              <a:off x="2192" y="3214"/>
              <a:ext cx="38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51.4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34" name="Text Box 34"/>
            <p:cNvSpPr txBox="1">
              <a:spLocks noChangeArrowheads="1"/>
            </p:cNvSpPr>
            <p:nvPr/>
          </p:nvSpPr>
          <p:spPr bwMode="auto">
            <a:xfrm>
              <a:off x="2195" y="3521"/>
              <a:ext cx="3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55.8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35" name="Text Box 35"/>
            <p:cNvSpPr txBox="1">
              <a:spLocks noChangeArrowheads="1"/>
            </p:cNvSpPr>
            <p:nvPr/>
          </p:nvSpPr>
          <p:spPr bwMode="auto">
            <a:xfrm>
              <a:off x="2126" y="3918"/>
              <a:ext cx="377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103.2</a:t>
              </a:r>
              <a:endParaRPr lang="en-US" dirty="0"/>
            </a:p>
          </p:txBody>
        </p:sp>
        <p:sp>
          <p:nvSpPr>
            <p:cNvPr id="179236" name="Text Box 36"/>
            <p:cNvSpPr txBox="1">
              <a:spLocks noChangeArrowheads="1"/>
            </p:cNvSpPr>
            <p:nvPr/>
          </p:nvSpPr>
          <p:spPr bwMode="auto">
            <a:xfrm>
              <a:off x="2131" y="4144"/>
              <a:ext cx="3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117.9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37" name="Text Box 37"/>
            <p:cNvSpPr txBox="1">
              <a:spLocks noChangeArrowheads="1"/>
            </p:cNvSpPr>
            <p:nvPr/>
          </p:nvSpPr>
          <p:spPr bwMode="auto">
            <a:xfrm>
              <a:off x="2132" y="4434"/>
              <a:ext cx="38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163.2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38" name="Text Box 38"/>
            <p:cNvSpPr txBox="1">
              <a:spLocks noChangeArrowheads="1"/>
            </p:cNvSpPr>
            <p:nvPr/>
          </p:nvSpPr>
          <p:spPr bwMode="auto">
            <a:xfrm>
              <a:off x="2135" y="4613"/>
              <a:ext cx="3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166.1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39" name="Text Box 39"/>
            <p:cNvSpPr txBox="1">
              <a:spLocks noChangeArrowheads="1"/>
            </p:cNvSpPr>
            <p:nvPr/>
          </p:nvSpPr>
          <p:spPr bwMode="auto">
            <a:xfrm>
              <a:off x="2125" y="4817"/>
              <a:ext cx="38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172.8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40" name="Text Box 40"/>
            <p:cNvSpPr txBox="1">
              <a:spLocks noChangeArrowheads="1"/>
            </p:cNvSpPr>
            <p:nvPr/>
          </p:nvSpPr>
          <p:spPr bwMode="auto">
            <a:xfrm>
              <a:off x="2131" y="5003"/>
              <a:ext cx="382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191.8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41" name="Text Box 41"/>
            <p:cNvSpPr txBox="1">
              <a:spLocks noChangeArrowheads="1"/>
            </p:cNvSpPr>
            <p:nvPr/>
          </p:nvSpPr>
          <p:spPr bwMode="auto">
            <a:xfrm>
              <a:off x="2125" y="5201"/>
              <a:ext cx="3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193.5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42" name="Text Box 42"/>
            <p:cNvSpPr txBox="1">
              <a:spLocks noChangeArrowheads="1"/>
            </p:cNvSpPr>
            <p:nvPr/>
          </p:nvSpPr>
          <p:spPr bwMode="auto">
            <a:xfrm>
              <a:off x="2131" y="5457"/>
              <a:ext cx="3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197.7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43" name="Text Box 43"/>
            <p:cNvSpPr txBox="1">
              <a:spLocks noChangeArrowheads="1"/>
            </p:cNvSpPr>
            <p:nvPr/>
          </p:nvSpPr>
          <p:spPr bwMode="auto">
            <a:xfrm>
              <a:off x="2131" y="5629"/>
              <a:ext cx="382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205.9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244" name="Text Box 44"/>
            <p:cNvSpPr txBox="1">
              <a:spLocks noChangeArrowheads="1"/>
            </p:cNvSpPr>
            <p:nvPr/>
          </p:nvSpPr>
          <p:spPr bwMode="auto">
            <a:xfrm>
              <a:off x="2630" y="2086"/>
              <a:ext cx="295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 dirty="0"/>
                <a:t>5A</a:t>
              </a:r>
              <a:endParaRPr lang="en-US" dirty="0"/>
            </a:p>
          </p:txBody>
        </p:sp>
        <p:sp>
          <p:nvSpPr>
            <p:cNvPr id="179245" name="Rectangle 45"/>
            <p:cNvSpPr>
              <a:spLocks noChangeArrowheads="1"/>
            </p:cNvSpPr>
            <p:nvPr/>
          </p:nvSpPr>
          <p:spPr bwMode="auto">
            <a:xfrm>
              <a:off x="2694" y="3417"/>
              <a:ext cx="155" cy="1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246" name="Group 46"/>
            <p:cNvGrpSpPr>
              <a:grpSpLocks/>
            </p:cNvGrpSpPr>
            <p:nvPr/>
          </p:nvGrpSpPr>
          <p:grpSpPr bwMode="auto">
            <a:xfrm>
              <a:off x="2556" y="5620"/>
              <a:ext cx="430" cy="71"/>
              <a:chOff x="8499" y="8320"/>
              <a:chExt cx="430" cy="127"/>
            </a:xfrm>
          </p:grpSpPr>
          <p:sp>
            <p:nvSpPr>
              <p:cNvPr id="179247" name="Line 47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48" name="Line 48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49" name="Line 49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50" name="Group 50"/>
            <p:cNvGrpSpPr>
              <a:grpSpLocks/>
            </p:cNvGrpSpPr>
            <p:nvPr/>
          </p:nvGrpSpPr>
          <p:grpSpPr bwMode="auto">
            <a:xfrm>
              <a:off x="2556" y="5488"/>
              <a:ext cx="430" cy="71"/>
              <a:chOff x="8499" y="8320"/>
              <a:chExt cx="430" cy="127"/>
            </a:xfrm>
          </p:grpSpPr>
          <p:sp>
            <p:nvSpPr>
              <p:cNvPr id="179251" name="Line 51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52" name="Line 52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53" name="Line 53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54" name="Group 54"/>
            <p:cNvGrpSpPr>
              <a:grpSpLocks/>
            </p:cNvGrpSpPr>
            <p:nvPr/>
          </p:nvGrpSpPr>
          <p:grpSpPr bwMode="auto">
            <a:xfrm flipV="1">
              <a:off x="2556" y="5275"/>
              <a:ext cx="430" cy="111"/>
              <a:chOff x="8499" y="8320"/>
              <a:chExt cx="430" cy="127"/>
            </a:xfrm>
          </p:grpSpPr>
          <p:sp>
            <p:nvSpPr>
              <p:cNvPr id="179255" name="Line 55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56" name="Line 56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57" name="Line 57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58" name="Group 58"/>
            <p:cNvGrpSpPr>
              <a:grpSpLocks/>
            </p:cNvGrpSpPr>
            <p:nvPr/>
          </p:nvGrpSpPr>
          <p:grpSpPr bwMode="auto">
            <a:xfrm flipV="1">
              <a:off x="2556" y="5124"/>
              <a:ext cx="430" cy="244"/>
              <a:chOff x="8499" y="8320"/>
              <a:chExt cx="430" cy="127"/>
            </a:xfrm>
          </p:grpSpPr>
          <p:sp>
            <p:nvSpPr>
              <p:cNvPr id="179259" name="Line 59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60" name="Line 60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61" name="Line 61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62" name="Group 62"/>
            <p:cNvGrpSpPr>
              <a:grpSpLocks/>
            </p:cNvGrpSpPr>
            <p:nvPr/>
          </p:nvGrpSpPr>
          <p:grpSpPr bwMode="auto">
            <a:xfrm flipV="1">
              <a:off x="2556" y="4894"/>
              <a:ext cx="430" cy="123"/>
              <a:chOff x="8499" y="8320"/>
              <a:chExt cx="430" cy="127"/>
            </a:xfrm>
          </p:grpSpPr>
          <p:sp>
            <p:nvSpPr>
              <p:cNvPr id="179263" name="Line 63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64" name="Line 64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65" name="Line 65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66" name="Group 66"/>
            <p:cNvGrpSpPr>
              <a:grpSpLocks/>
            </p:cNvGrpSpPr>
            <p:nvPr/>
          </p:nvGrpSpPr>
          <p:grpSpPr bwMode="auto">
            <a:xfrm flipV="1">
              <a:off x="2556" y="4706"/>
              <a:ext cx="430" cy="206"/>
              <a:chOff x="8499" y="8320"/>
              <a:chExt cx="430" cy="127"/>
            </a:xfrm>
          </p:grpSpPr>
          <p:sp>
            <p:nvSpPr>
              <p:cNvPr id="179267" name="Line 67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68" name="Line 68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69" name="Line 69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70" name="Group 70"/>
            <p:cNvGrpSpPr>
              <a:grpSpLocks/>
            </p:cNvGrpSpPr>
            <p:nvPr/>
          </p:nvGrpSpPr>
          <p:grpSpPr bwMode="auto">
            <a:xfrm flipV="1">
              <a:off x="2556" y="4517"/>
              <a:ext cx="430" cy="359"/>
              <a:chOff x="8499" y="8320"/>
              <a:chExt cx="430" cy="127"/>
            </a:xfrm>
          </p:grpSpPr>
          <p:sp>
            <p:nvSpPr>
              <p:cNvPr id="179271" name="Line 71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72" name="Line 72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73" name="Line 73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74" name="Group 74"/>
            <p:cNvGrpSpPr>
              <a:grpSpLocks/>
            </p:cNvGrpSpPr>
            <p:nvPr/>
          </p:nvGrpSpPr>
          <p:grpSpPr bwMode="auto">
            <a:xfrm>
              <a:off x="2556" y="3379"/>
              <a:ext cx="430" cy="250"/>
              <a:chOff x="8499" y="8320"/>
              <a:chExt cx="430" cy="127"/>
            </a:xfrm>
          </p:grpSpPr>
          <p:sp>
            <p:nvSpPr>
              <p:cNvPr id="179275" name="Line 75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76" name="Line 76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77" name="Line 77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278" name="Group 78"/>
            <p:cNvGrpSpPr>
              <a:grpSpLocks/>
            </p:cNvGrpSpPr>
            <p:nvPr/>
          </p:nvGrpSpPr>
          <p:grpSpPr bwMode="auto">
            <a:xfrm flipV="1">
              <a:off x="2556" y="2375"/>
              <a:ext cx="430" cy="116"/>
              <a:chOff x="8499" y="8320"/>
              <a:chExt cx="430" cy="127"/>
            </a:xfrm>
          </p:grpSpPr>
          <p:sp>
            <p:nvSpPr>
              <p:cNvPr id="179279" name="Line 79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80" name="Line 80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281" name="Line 81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282" name="Line 82"/>
            <p:cNvSpPr>
              <a:spLocks noChangeShapeType="1"/>
            </p:cNvSpPr>
            <p:nvPr/>
          </p:nvSpPr>
          <p:spPr bwMode="auto">
            <a:xfrm>
              <a:off x="2557" y="422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83" name="Line 83"/>
            <p:cNvSpPr>
              <a:spLocks noChangeShapeType="1"/>
            </p:cNvSpPr>
            <p:nvPr/>
          </p:nvSpPr>
          <p:spPr bwMode="auto">
            <a:xfrm>
              <a:off x="2557" y="4002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84" name="Line 84"/>
            <p:cNvSpPr>
              <a:spLocks noChangeShapeType="1"/>
            </p:cNvSpPr>
            <p:nvPr/>
          </p:nvSpPr>
          <p:spPr bwMode="auto">
            <a:xfrm>
              <a:off x="2557" y="329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85" name="Line 85"/>
            <p:cNvSpPr>
              <a:spLocks noChangeShapeType="1"/>
            </p:cNvSpPr>
            <p:nvPr/>
          </p:nvSpPr>
          <p:spPr bwMode="auto">
            <a:xfrm>
              <a:off x="2557" y="2862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86" name="Line 86"/>
            <p:cNvSpPr>
              <a:spLocks noChangeShapeType="1"/>
            </p:cNvSpPr>
            <p:nvPr/>
          </p:nvSpPr>
          <p:spPr bwMode="auto">
            <a:xfrm>
              <a:off x="2557" y="2529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87" name="AutoShape 87"/>
            <p:cNvSpPr>
              <a:spLocks/>
            </p:cNvSpPr>
            <p:nvPr/>
          </p:nvSpPr>
          <p:spPr bwMode="auto">
            <a:xfrm>
              <a:off x="3009" y="3110"/>
              <a:ext cx="71" cy="353"/>
            </a:xfrm>
            <a:prstGeom prst="leftBrace">
              <a:avLst>
                <a:gd name="adj1" fmla="val 41432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88" name="Rectangle 88"/>
            <p:cNvSpPr>
              <a:spLocks noChangeArrowheads="1"/>
            </p:cNvSpPr>
            <p:nvPr/>
          </p:nvSpPr>
          <p:spPr bwMode="auto">
            <a:xfrm>
              <a:off x="4305" y="2490"/>
              <a:ext cx="81" cy="43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89" name="Rectangle 89"/>
            <p:cNvSpPr>
              <a:spLocks noChangeArrowheads="1"/>
            </p:cNvSpPr>
            <p:nvPr/>
          </p:nvSpPr>
          <p:spPr bwMode="auto">
            <a:xfrm>
              <a:off x="4065" y="4150"/>
              <a:ext cx="71" cy="410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0" name="Line 90"/>
            <p:cNvSpPr>
              <a:spLocks noChangeShapeType="1"/>
            </p:cNvSpPr>
            <p:nvPr/>
          </p:nvSpPr>
          <p:spPr bwMode="auto">
            <a:xfrm flipH="1">
              <a:off x="2710" y="3390"/>
              <a:ext cx="0" cy="6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1" name="Line 91"/>
            <p:cNvSpPr>
              <a:spLocks noChangeShapeType="1"/>
            </p:cNvSpPr>
            <p:nvPr/>
          </p:nvSpPr>
          <p:spPr bwMode="auto">
            <a:xfrm flipH="1">
              <a:off x="2840" y="3380"/>
              <a:ext cx="0" cy="6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2" name="Line 92"/>
            <p:cNvSpPr>
              <a:spLocks noChangeShapeType="1"/>
            </p:cNvSpPr>
            <p:nvPr/>
          </p:nvSpPr>
          <p:spPr bwMode="auto">
            <a:xfrm flipH="1">
              <a:off x="2840" y="4230"/>
              <a:ext cx="0" cy="6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3" name="Line 93"/>
            <p:cNvSpPr>
              <a:spLocks noChangeShapeType="1"/>
            </p:cNvSpPr>
            <p:nvPr/>
          </p:nvSpPr>
          <p:spPr bwMode="auto">
            <a:xfrm flipH="1">
              <a:off x="2710" y="4240"/>
              <a:ext cx="0" cy="6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4" name="Line 94"/>
            <p:cNvSpPr>
              <a:spLocks noChangeShapeType="1"/>
            </p:cNvSpPr>
            <p:nvPr/>
          </p:nvSpPr>
          <p:spPr bwMode="auto">
            <a:xfrm flipH="1">
              <a:off x="2492" y="2327"/>
              <a:ext cx="0" cy="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5" name="Line 95"/>
            <p:cNvSpPr>
              <a:spLocks noChangeShapeType="1"/>
            </p:cNvSpPr>
            <p:nvPr/>
          </p:nvSpPr>
          <p:spPr bwMode="auto">
            <a:xfrm flipH="1">
              <a:off x="2492" y="3267"/>
              <a:ext cx="0" cy="3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6" name="Line 96"/>
            <p:cNvSpPr>
              <a:spLocks noChangeShapeType="1"/>
            </p:cNvSpPr>
            <p:nvPr/>
          </p:nvSpPr>
          <p:spPr bwMode="auto">
            <a:xfrm flipH="1">
              <a:off x="2502" y="3927"/>
              <a:ext cx="0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297" name="Line 97"/>
            <p:cNvSpPr>
              <a:spLocks noChangeShapeType="1"/>
            </p:cNvSpPr>
            <p:nvPr/>
          </p:nvSpPr>
          <p:spPr bwMode="auto">
            <a:xfrm flipH="1">
              <a:off x="2492" y="5077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9298" name="Group 98"/>
          <p:cNvGrpSpPr>
            <a:grpSpLocks/>
          </p:cNvGrpSpPr>
          <p:nvPr/>
        </p:nvGrpSpPr>
        <p:grpSpPr bwMode="auto">
          <a:xfrm>
            <a:off x="3124137" y="656608"/>
            <a:ext cx="1287463" cy="2395538"/>
            <a:chOff x="4805" y="2165"/>
            <a:chExt cx="2028" cy="3773"/>
          </a:xfrm>
        </p:grpSpPr>
        <p:sp>
          <p:nvSpPr>
            <p:cNvPr id="179299" name="Rectangle 99"/>
            <p:cNvSpPr>
              <a:spLocks noChangeArrowheads="1"/>
            </p:cNvSpPr>
            <p:nvPr/>
          </p:nvSpPr>
          <p:spPr bwMode="auto">
            <a:xfrm>
              <a:off x="5406" y="2436"/>
              <a:ext cx="144" cy="350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00" name="Text Box 100"/>
            <p:cNvSpPr txBox="1">
              <a:spLocks noChangeArrowheads="1"/>
            </p:cNvSpPr>
            <p:nvPr/>
          </p:nvSpPr>
          <p:spPr bwMode="auto">
            <a:xfrm>
              <a:off x="4948" y="2451"/>
              <a:ext cx="20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0.0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1" name="Text Box 101"/>
            <p:cNvSpPr txBox="1">
              <a:spLocks noChangeArrowheads="1"/>
            </p:cNvSpPr>
            <p:nvPr/>
          </p:nvSpPr>
          <p:spPr bwMode="auto">
            <a:xfrm>
              <a:off x="4885" y="2671"/>
              <a:ext cx="26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15.1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2" name="Text Box 102"/>
            <p:cNvSpPr txBox="1">
              <a:spLocks noChangeArrowheads="1"/>
            </p:cNvSpPr>
            <p:nvPr/>
          </p:nvSpPr>
          <p:spPr bwMode="auto">
            <a:xfrm>
              <a:off x="4878" y="2842"/>
              <a:ext cx="3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41.2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3" name="Text Box 103"/>
            <p:cNvSpPr txBox="1">
              <a:spLocks noChangeArrowheads="1"/>
            </p:cNvSpPr>
            <p:nvPr/>
          </p:nvSpPr>
          <p:spPr bwMode="auto">
            <a:xfrm>
              <a:off x="4888" y="3008"/>
              <a:ext cx="2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51.1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4" name="Text Box 104"/>
            <p:cNvSpPr txBox="1">
              <a:spLocks noChangeArrowheads="1"/>
            </p:cNvSpPr>
            <p:nvPr/>
          </p:nvSpPr>
          <p:spPr bwMode="auto">
            <a:xfrm>
              <a:off x="4878" y="3181"/>
              <a:ext cx="39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53.2</a:t>
              </a:r>
              <a:endParaRPr lang="en-US" dirty="0"/>
            </a:p>
          </p:txBody>
        </p:sp>
        <p:sp>
          <p:nvSpPr>
            <p:cNvPr id="179305" name="Text Box 105"/>
            <p:cNvSpPr txBox="1">
              <a:spLocks noChangeArrowheads="1"/>
            </p:cNvSpPr>
            <p:nvPr/>
          </p:nvSpPr>
          <p:spPr bwMode="auto">
            <a:xfrm>
              <a:off x="4878" y="3370"/>
              <a:ext cx="3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54.5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6" name="Text Box 106"/>
            <p:cNvSpPr txBox="1">
              <a:spLocks noChangeArrowheads="1"/>
            </p:cNvSpPr>
            <p:nvPr/>
          </p:nvSpPr>
          <p:spPr bwMode="auto">
            <a:xfrm>
              <a:off x="4878" y="3544"/>
              <a:ext cx="3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66.5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7" name="Text Box 107"/>
            <p:cNvSpPr txBox="1">
              <a:spLocks noChangeArrowheads="1"/>
            </p:cNvSpPr>
            <p:nvPr/>
          </p:nvSpPr>
          <p:spPr bwMode="auto">
            <a:xfrm>
              <a:off x="4878" y="3722"/>
              <a:ext cx="3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73.3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8" name="Text Box 108"/>
            <p:cNvSpPr txBox="1">
              <a:spLocks noChangeArrowheads="1"/>
            </p:cNvSpPr>
            <p:nvPr/>
          </p:nvSpPr>
          <p:spPr bwMode="auto">
            <a:xfrm>
              <a:off x="4806" y="4299"/>
              <a:ext cx="33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100.3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09" name="Text Box 109"/>
            <p:cNvSpPr txBox="1">
              <a:spLocks noChangeArrowheads="1"/>
            </p:cNvSpPr>
            <p:nvPr/>
          </p:nvSpPr>
          <p:spPr bwMode="auto">
            <a:xfrm>
              <a:off x="4809" y="4509"/>
              <a:ext cx="31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121.0</a:t>
              </a:r>
            </a:p>
            <a:p>
              <a:endParaRPr lang="en-US" dirty="0"/>
            </a:p>
          </p:txBody>
        </p:sp>
        <p:sp>
          <p:nvSpPr>
            <p:cNvPr id="179310" name="Text Box 110"/>
            <p:cNvSpPr txBox="1">
              <a:spLocks noChangeArrowheads="1"/>
            </p:cNvSpPr>
            <p:nvPr/>
          </p:nvSpPr>
          <p:spPr bwMode="auto">
            <a:xfrm>
              <a:off x="4809" y="4726"/>
              <a:ext cx="36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129.2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11" name="Text Box 111"/>
            <p:cNvSpPr txBox="1">
              <a:spLocks noChangeArrowheads="1"/>
            </p:cNvSpPr>
            <p:nvPr/>
          </p:nvSpPr>
          <p:spPr bwMode="auto">
            <a:xfrm>
              <a:off x="4809" y="4910"/>
              <a:ext cx="3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129.9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12" name="Text Box 112"/>
            <p:cNvSpPr txBox="1">
              <a:spLocks noChangeArrowheads="1"/>
            </p:cNvSpPr>
            <p:nvPr/>
          </p:nvSpPr>
          <p:spPr bwMode="auto">
            <a:xfrm>
              <a:off x="4819" y="5094"/>
              <a:ext cx="39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145.1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13" name="Text Box 113"/>
            <p:cNvSpPr txBox="1">
              <a:spLocks noChangeArrowheads="1"/>
            </p:cNvSpPr>
            <p:nvPr/>
          </p:nvSpPr>
          <p:spPr bwMode="auto">
            <a:xfrm>
              <a:off x="4805" y="5280"/>
              <a:ext cx="4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168.8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14" name="Text Box 114"/>
            <p:cNvSpPr txBox="1">
              <a:spLocks noChangeArrowheads="1"/>
            </p:cNvSpPr>
            <p:nvPr/>
          </p:nvSpPr>
          <p:spPr bwMode="auto">
            <a:xfrm>
              <a:off x="5350" y="2165"/>
              <a:ext cx="25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 dirty="0"/>
                <a:t>5B</a:t>
              </a:r>
              <a:endParaRPr lang="en-US" dirty="0"/>
            </a:p>
          </p:txBody>
        </p:sp>
        <p:sp>
          <p:nvSpPr>
            <p:cNvPr id="179315" name="Text Box 115"/>
            <p:cNvSpPr txBox="1">
              <a:spLocks noChangeArrowheads="1"/>
            </p:cNvSpPr>
            <p:nvPr/>
          </p:nvSpPr>
          <p:spPr bwMode="auto">
            <a:xfrm>
              <a:off x="5732" y="2415"/>
              <a:ext cx="60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gwm234</a:t>
              </a:r>
              <a:endParaRPr lang="en-US" dirty="0"/>
            </a:p>
          </p:txBody>
        </p:sp>
        <p:sp>
          <p:nvSpPr>
            <p:cNvPr id="179316" name="Text Box 116"/>
            <p:cNvSpPr txBox="1">
              <a:spLocks noChangeArrowheads="1"/>
            </p:cNvSpPr>
            <p:nvPr/>
          </p:nvSpPr>
          <p:spPr bwMode="auto">
            <a:xfrm>
              <a:off x="5742" y="2629"/>
              <a:ext cx="60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wmc149</a:t>
              </a:r>
              <a:endParaRPr lang="en-US" dirty="0"/>
            </a:p>
          </p:txBody>
        </p:sp>
        <p:sp>
          <p:nvSpPr>
            <p:cNvPr id="179317" name="Text Box 117"/>
            <p:cNvSpPr txBox="1">
              <a:spLocks noChangeArrowheads="1"/>
            </p:cNvSpPr>
            <p:nvPr/>
          </p:nvSpPr>
          <p:spPr bwMode="auto">
            <a:xfrm>
              <a:off x="5746" y="2805"/>
              <a:ext cx="1087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barc74, gwm335</a:t>
              </a:r>
              <a:endParaRPr lang="en-US" dirty="0"/>
            </a:p>
          </p:txBody>
        </p:sp>
        <p:sp>
          <p:nvSpPr>
            <p:cNvPr id="179318" name="Text Box 118"/>
            <p:cNvSpPr txBox="1">
              <a:spLocks noChangeArrowheads="1"/>
            </p:cNvSpPr>
            <p:nvPr/>
          </p:nvSpPr>
          <p:spPr bwMode="auto">
            <a:xfrm>
              <a:off x="5742" y="2981"/>
              <a:ext cx="60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gwm371</a:t>
              </a:r>
              <a:endParaRPr lang="en-US" dirty="0"/>
            </a:p>
          </p:txBody>
        </p:sp>
        <p:sp>
          <p:nvSpPr>
            <p:cNvPr id="179319" name="Text Box 119"/>
            <p:cNvSpPr txBox="1">
              <a:spLocks noChangeArrowheads="1"/>
            </p:cNvSpPr>
            <p:nvPr/>
          </p:nvSpPr>
          <p:spPr bwMode="auto">
            <a:xfrm>
              <a:off x="5751" y="3164"/>
              <a:ext cx="599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barc331</a:t>
              </a:r>
              <a:endParaRPr lang="en-US" dirty="0"/>
            </a:p>
          </p:txBody>
        </p:sp>
        <p:sp>
          <p:nvSpPr>
            <p:cNvPr id="179320" name="Text Box 120"/>
            <p:cNvSpPr txBox="1">
              <a:spLocks noChangeArrowheads="1"/>
            </p:cNvSpPr>
            <p:nvPr/>
          </p:nvSpPr>
          <p:spPr bwMode="auto">
            <a:xfrm>
              <a:off x="5742" y="3333"/>
              <a:ext cx="62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dupw205</a:t>
              </a:r>
              <a:endParaRPr lang="en-US" dirty="0"/>
            </a:p>
          </p:txBody>
        </p:sp>
        <p:sp>
          <p:nvSpPr>
            <p:cNvPr id="179321" name="Text Box 121"/>
            <p:cNvSpPr txBox="1">
              <a:spLocks noChangeArrowheads="1"/>
            </p:cNvSpPr>
            <p:nvPr/>
          </p:nvSpPr>
          <p:spPr bwMode="auto">
            <a:xfrm>
              <a:off x="5735" y="3508"/>
              <a:ext cx="60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gwm499</a:t>
              </a:r>
              <a:endParaRPr lang="en-US" dirty="0"/>
            </a:p>
          </p:txBody>
        </p:sp>
        <p:sp>
          <p:nvSpPr>
            <p:cNvPr id="179322" name="Text Box 122"/>
            <p:cNvSpPr txBox="1">
              <a:spLocks noChangeArrowheads="1"/>
            </p:cNvSpPr>
            <p:nvPr/>
          </p:nvSpPr>
          <p:spPr bwMode="auto">
            <a:xfrm>
              <a:off x="5742" y="3709"/>
              <a:ext cx="999" cy="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BE495277</a:t>
              </a:r>
              <a:endParaRPr lang="en-US" dirty="0"/>
            </a:p>
          </p:txBody>
        </p:sp>
        <p:sp>
          <p:nvSpPr>
            <p:cNvPr id="179323" name="Text Box 123"/>
            <p:cNvSpPr txBox="1">
              <a:spLocks noChangeArrowheads="1"/>
            </p:cNvSpPr>
            <p:nvPr/>
          </p:nvSpPr>
          <p:spPr bwMode="auto">
            <a:xfrm>
              <a:off x="5735" y="4284"/>
              <a:ext cx="60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gwm408</a:t>
              </a:r>
              <a:endParaRPr lang="en-US" dirty="0"/>
            </a:p>
          </p:txBody>
        </p:sp>
        <p:sp>
          <p:nvSpPr>
            <p:cNvPr id="179324" name="Text Box 124"/>
            <p:cNvSpPr txBox="1">
              <a:spLocks noChangeArrowheads="1"/>
            </p:cNvSpPr>
            <p:nvPr/>
          </p:nvSpPr>
          <p:spPr bwMode="auto">
            <a:xfrm>
              <a:off x="5738" y="4488"/>
              <a:ext cx="6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barc142</a:t>
              </a:r>
              <a:endParaRPr lang="en-US" dirty="0"/>
            </a:p>
          </p:txBody>
        </p:sp>
        <p:sp>
          <p:nvSpPr>
            <p:cNvPr id="179325" name="Text Box 125"/>
            <p:cNvSpPr txBox="1">
              <a:spLocks noChangeArrowheads="1"/>
            </p:cNvSpPr>
            <p:nvPr/>
          </p:nvSpPr>
          <p:spPr bwMode="auto">
            <a:xfrm>
              <a:off x="5742" y="4691"/>
              <a:ext cx="6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wmc160</a:t>
              </a:r>
              <a:endParaRPr lang="en-US" dirty="0"/>
            </a:p>
          </p:txBody>
        </p:sp>
        <p:sp>
          <p:nvSpPr>
            <p:cNvPr id="179326" name="Text Box 126"/>
            <p:cNvSpPr txBox="1">
              <a:spLocks noChangeArrowheads="1"/>
            </p:cNvSpPr>
            <p:nvPr/>
          </p:nvSpPr>
          <p:spPr bwMode="auto">
            <a:xfrm>
              <a:off x="5738" y="4876"/>
              <a:ext cx="6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barc232</a:t>
              </a:r>
              <a:endParaRPr lang="en-US" dirty="0"/>
            </a:p>
          </p:txBody>
        </p:sp>
        <p:sp>
          <p:nvSpPr>
            <p:cNvPr id="179327" name="Text Box 127"/>
            <p:cNvSpPr txBox="1">
              <a:spLocks noChangeArrowheads="1"/>
            </p:cNvSpPr>
            <p:nvPr/>
          </p:nvSpPr>
          <p:spPr bwMode="auto">
            <a:xfrm>
              <a:off x="5742" y="5053"/>
              <a:ext cx="60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wmc28</a:t>
              </a:r>
              <a:endParaRPr lang="en-US" dirty="0"/>
            </a:p>
          </p:txBody>
        </p:sp>
        <p:sp>
          <p:nvSpPr>
            <p:cNvPr id="179328" name="Text Box 128"/>
            <p:cNvSpPr txBox="1">
              <a:spLocks noChangeArrowheads="1"/>
            </p:cNvSpPr>
            <p:nvPr/>
          </p:nvSpPr>
          <p:spPr bwMode="auto">
            <a:xfrm>
              <a:off x="5746" y="5240"/>
              <a:ext cx="102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CD373602</a:t>
              </a:r>
              <a:endParaRPr lang="en-US" dirty="0"/>
            </a:p>
          </p:txBody>
        </p:sp>
        <p:sp>
          <p:nvSpPr>
            <p:cNvPr id="179329" name="Text Box 129"/>
            <p:cNvSpPr txBox="1">
              <a:spLocks noChangeArrowheads="1"/>
            </p:cNvSpPr>
            <p:nvPr/>
          </p:nvSpPr>
          <p:spPr bwMode="auto">
            <a:xfrm>
              <a:off x="5732" y="5417"/>
              <a:ext cx="675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gwm497</a:t>
              </a:r>
              <a:endParaRPr lang="en-US" dirty="0"/>
            </a:p>
          </p:txBody>
        </p:sp>
        <p:sp>
          <p:nvSpPr>
            <p:cNvPr id="179330" name="Text Box 130"/>
            <p:cNvSpPr txBox="1">
              <a:spLocks noChangeArrowheads="1"/>
            </p:cNvSpPr>
            <p:nvPr/>
          </p:nvSpPr>
          <p:spPr bwMode="auto">
            <a:xfrm>
              <a:off x="5736" y="5597"/>
              <a:ext cx="662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gwm118</a:t>
              </a:r>
              <a:endParaRPr lang="en-US" dirty="0"/>
            </a:p>
          </p:txBody>
        </p:sp>
        <p:sp>
          <p:nvSpPr>
            <p:cNvPr id="179331" name="Text Box 131"/>
            <p:cNvSpPr txBox="1">
              <a:spLocks noChangeArrowheads="1"/>
            </p:cNvSpPr>
            <p:nvPr/>
          </p:nvSpPr>
          <p:spPr bwMode="auto">
            <a:xfrm>
              <a:off x="4806" y="5455"/>
              <a:ext cx="40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173.2</a:t>
              </a:r>
            </a:p>
            <a:p>
              <a:endParaRPr lang="en-US" dirty="0"/>
            </a:p>
          </p:txBody>
        </p:sp>
        <p:sp>
          <p:nvSpPr>
            <p:cNvPr id="179332" name="Text Box 132"/>
            <p:cNvSpPr txBox="1">
              <a:spLocks noChangeArrowheads="1"/>
            </p:cNvSpPr>
            <p:nvPr/>
          </p:nvSpPr>
          <p:spPr bwMode="auto">
            <a:xfrm>
              <a:off x="4809" y="5635"/>
              <a:ext cx="40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180.5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33" name="Rectangle 133"/>
            <p:cNvSpPr>
              <a:spLocks noChangeArrowheads="1"/>
            </p:cNvSpPr>
            <p:nvPr/>
          </p:nvSpPr>
          <p:spPr bwMode="auto">
            <a:xfrm>
              <a:off x="5404" y="2906"/>
              <a:ext cx="155" cy="1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334" name="Group 134"/>
            <p:cNvGrpSpPr>
              <a:grpSpLocks/>
            </p:cNvGrpSpPr>
            <p:nvPr/>
          </p:nvGrpSpPr>
          <p:grpSpPr bwMode="auto">
            <a:xfrm>
              <a:off x="5266" y="2918"/>
              <a:ext cx="430" cy="344"/>
              <a:chOff x="5361" y="1874"/>
              <a:chExt cx="430" cy="116"/>
            </a:xfrm>
          </p:grpSpPr>
          <p:sp>
            <p:nvSpPr>
              <p:cNvPr id="179335" name="Line 135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36" name="Line 136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37" name="Line 137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338" name="Line 138"/>
            <p:cNvSpPr>
              <a:spLocks noChangeShapeType="1"/>
            </p:cNvSpPr>
            <p:nvPr/>
          </p:nvSpPr>
          <p:spPr bwMode="auto">
            <a:xfrm>
              <a:off x="5261" y="2781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339" name="Group 139"/>
            <p:cNvGrpSpPr>
              <a:grpSpLocks/>
            </p:cNvGrpSpPr>
            <p:nvPr/>
          </p:nvGrpSpPr>
          <p:grpSpPr bwMode="auto">
            <a:xfrm>
              <a:off x="5266" y="3092"/>
              <a:ext cx="430" cy="302"/>
              <a:chOff x="5361" y="1874"/>
              <a:chExt cx="430" cy="116"/>
            </a:xfrm>
          </p:grpSpPr>
          <p:sp>
            <p:nvSpPr>
              <p:cNvPr id="179340" name="Line 140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41" name="Line 141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42" name="Line 142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343" name="Group 143"/>
            <p:cNvGrpSpPr>
              <a:grpSpLocks/>
            </p:cNvGrpSpPr>
            <p:nvPr/>
          </p:nvGrpSpPr>
          <p:grpSpPr bwMode="auto">
            <a:xfrm>
              <a:off x="5266" y="3284"/>
              <a:ext cx="430" cy="167"/>
              <a:chOff x="5361" y="1874"/>
              <a:chExt cx="430" cy="116"/>
            </a:xfrm>
          </p:grpSpPr>
          <p:sp>
            <p:nvSpPr>
              <p:cNvPr id="179344" name="Line 144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45" name="Line 145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46" name="Line 146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347" name="Group 147"/>
            <p:cNvGrpSpPr>
              <a:grpSpLocks/>
            </p:cNvGrpSpPr>
            <p:nvPr/>
          </p:nvGrpSpPr>
          <p:grpSpPr bwMode="auto">
            <a:xfrm>
              <a:off x="5266" y="4592"/>
              <a:ext cx="430" cy="110"/>
              <a:chOff x="5361" y="1874"/>
              <a:chExt cx="430" cy="116"/>
            </a:xfrm>
          </p:grpSpPr>
          <p:sp>
            <p:nvSpPr>
              <p:cNvPr id="179348" name="Line 148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49" name="Line 149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50" name="Line 150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351" name="Group 151"/>
            <p:cNvGrpSpPr>
              <a:grpSpLocks/>
            </p:cNvGrpSpPr>
            <p:nvPr/>
          </p:nvGrpSpPr>
          <p:grpSpPr bwMode="auto">
            <a:xfrm>
              <a:off x="5266" y="5351"/>
              <a:ext cx="430" cy="101"/>
              <a:chOff x="5361" y="1874"/>
              <a:chExt cx="430" cy="116"/>
            </a:xfrm>
          </p:grpSpPr>
          <p:sp>
            <p:nvSpPr>
              <p:cNvPr id="179352" name="Line 152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53" name="Line 153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54" name="Line 154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355" name="Group 155"/>
            <p:cNvGrpSpPr>
              <a:grpSpLocks/>
            </p:cNvGrpSpPr>
            <p:nvPr/>
          </p:nvGrpSpPr>
          <p:grpSpPr bwMode="auto">
            <a:xfrm flipV="1">
              <a:off x="5266" y="4840"/>
              <a:ext cx="430" cy="133"/>
              <a:chOff x="5361" y="1874"/>
              <a:chExt cx="430" cy="116"/>
            </a:xfrm>
          </p:grpSpPr>
          <p:sp>
            <p:nvSpPr>
              <p:cNvPr id="179356" name="Line 156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57" name="Line 157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58" name="Line 158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359" name="Group 159"/>
            <p:cNvGrpSpPr>
              <a:grpSpLocks/>
            </p:cNvGrpSpPr>
            <p:nvPr/>
          </p:nvGrpSpPr>
          <p:grpSpPr bwMode="auto">
            <a:xfrm flipV="1">
              <a:off x="5266" y="5062"/>
              <a:ext cx="430" cy="94"/>
              <a:chOff x="5361" y="1874"/>
              <a:chExt cx="430" cy="116"/>
            </a:xfrm>
          </p:grpSpPr>
          <p:sp>
            <p:nvSpPr>
              <p:cNvPr id="179360" name="Line 160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61" name="Line 161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62" name="Line 162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363" name="Line 163"/>
            <p:cNvSpPr>
              <a:spLocks noChangeShapeType="1"/>
            </p:cNvSpPr>
            <p:nvPr/>
          </p:nvSpPr>
          <p:spPr bwMode="auto">
            <a:xfrm>
              <a:off x="5261" y="2553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64" name="Line 164"/>
            <p:cNvSpPr>
              <a:spLocks noChangeShapeType="1"/>
            </p:cNvSpPr>
            <p:nvPr/>
          </p:nvSpPr>
          <p:spPr bwMode="auto">
            <a:xfrm>
              <a:off x="5264" y="3478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65" name="Line 165"/>
            <p:cNvSpPr>
              <a:spLocks noChangeShapeType="1"/>
            </p:cNvSpPr>
            <p:nvPr/>
          </p:nvSpPr>
          <p:spPr bwMode="auto">
            <a:xfrm>
              <a:off x="5267" y="3645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66" name="Line 166"/>
            <p:cNvSpPr>
              <a:spLocks noChangeShapeType="1"/>
            </p:cNvSpPr>
            <p:nvPr/>
          </p:nvSpPr>
          <p:spPr bwMode="auto">
            <a:xfrm>
              <a:off x="5264" y="3810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67" name="Line 167"/>
            <p:cNvSpPr>
              <a:spLocks noChangeShapeType="1"/>
            </p:cNvSpPr>
            <p:nvPr/>
          </p:nvSpPr>
          <p:spPr bwMode="auto">
            <a:xfrm>
              <a:off x="5264" y="4380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68" name="Line 168"/>
            <p:cNvSpPr>
              <a:spLocks noChangeShapeType="1"/>
            </p:cNvSpPr>
            <p:nvPr/>
          </p:nvSpPr>
          <p:spPr bwMode="auto">
            <a:xfrm>
              <a:off x="5267" y="4809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69" name="Line 169"/>
            <p:cNvSpPr>
              <a:spLocks noChangeShapeType="1"/>
            </p:cNvSpPr>
            <p:nvPr/>
          </p:nvSpPr>
          <p:spPr bwMode="auto">
            <a:xfrm>
              <a:off x="5267" y="5553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70" name="Line 170"/>
            <p:cNvSpPr>
              <a:spLocks noChangeShapeType="1"/>
            </p:cNvSpPr>
            <p:nvPr/>
          </p:nvSpPr>
          <p:spPr bwMode="auto">
            <a:xfrm>
              <a:off x="5273" y="5712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71" name="Line 171"/>
            <p:cNvSpPr>
              <a:spLocks noChangeShapeType="1"/>
            </p:cNvSpPr>
            <p:nvPr/>
          </p:nvSpPr>
          <p:spPr bwMode="auto">
            <a:xfrm>
              <a:off x="5420" y="3810"/>
              <a:ext cx="0" cy="5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72" name="Line 172"/>
            <p:cNvSpPr>
              <a:spLocks noChangeShapeType="1"/>
            </p:cNvSpPr>
            <p:nvPr/>
          </p:nvSpPr>
          <p:spPr bwMode="auto">
            <a:xfrm>
              <a:off x="5540" y="3810"/>
              <a:ext cx="0" cy="5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73" name="Line 173"/>
            <p:cNvSpPr>
              <a:spLocks noChangeShapeType="1"/>
            </p:cNvSpPr>
            <p:nvPr/>
          </p:nvSpPr>
          <p:spPr bwMode="auto">
            <a:xfrm flipH="1">
              <a:off x="5202" y="253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74" name="Line 174"/>
            <p:cNvSpPr>
              <a:spLocks noChangeShapeType="1"/>
            </p:cNvSpPr>
            <p:nvPr/>
          </p:nvSpPr>
          <p:spPr bwMode="auto">
            <a:xfrm flipH="1">
              <a:off x="5202" y="475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9375" name="Group 175"/>
          <p:cNvGrpSpPr>
            <a:grpSpLocks/>
          </p:cNvGrpSpPr>
          <p:nvPr/>
        </p:nvGrpSpPr>
        <p:grpSpPr bwMode="auto">
          <a:xfrm>
            <a:off x="1175098" y="3418859"/>
            <a:ext cx="1798638" cy="3128963"/>
            <a:chOff x="140" y="2188"/>
            <a:chExt cx="1133" cy="1971"/>
          </a:xfrm>
        </p:grpSpPr>
        <p:sp>
          <p:nvSpPr>
            <p:cNvPr id="179376" name="Rectangle 176"/>
            <p:cNvSpPr>
              <a:spLocks noChangeArrowheads="1"/>
            </p:cNvSpPr>
            <p:nvPr/>
          </p:nvSpPr>
          <p:spPr bwMode="auto">
            <a:xfrm>
              <a:off x="378" y="2325"/>
              <a:ext cx="63" cy="181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377" name="Text Box 177"/>
            <p:cNvSpPr txBox="1">
              <a:spLocks noChangeArrowheads="1"/>
            </p:cNvSpPr>
            <p:nvPr/>
          </p:nvSpPr>
          <p:spPr bwMode="auto">
            <a:xfrm>
              <a:off x="509" y="2378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 dirty="0"/>
                <a:t>Gli-A2</a:t>
              </a:r>
              <a:endParaRPr lang="en-US" dirty="0"/>
            </a:p>
          </p:txBody>
        </p:sp>
        <p:sp>
          <p:nvSpPr>
            <p:cNvPr id="179378" name="Text Box 178"/>
            <p:cNvSpPr txBox="1">
              <a:spLocks noChangeArrowheads="1"/>
            </p:cNvSpPr>
            <p:nvPr/>
          </p:nvSpPr>
          <p:spPr bwMode="auto">
            <a:xfrm>
              <a:off x="508" y="2461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barc23</a:t>
              </a:r>
              <a:endParaRPr lang="en-US" dirty="0"/>
            </a:p>
          </p:txBody>
        </p:sp>
        <p:sp>
          <p:nvSpPr>
            <p:cNvPr id="179379" name="Text Box 179"/>
            <p:cNvSpPr txBox="1">
              <a:spLocks noChangeArrowheads="1"/>
            </p:cNvSpPr>
            <p:nvPr/>
          </p:nvSpPr>
          <p:spPr bwMode="auto">
            <a:xfrm>
              <a:off x="510" y="2716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barc146</a:t>
              </a:r>
              <a:endParaRPr lang="en-US" dirty="0"/>
            </a:p>
          </p:txBody>
        </p:sp>
        <p:sp>
          <p:nvSpPr>
            <p:cNvPr id="179380" name="Text Box 180"/>
            <p:cNvSpPr txBox="1">
              <a:spLocks noChangeArrowheads="1"/>
            </p:cNvSpPr>
            <p:nvPr/>
          </p:nvSpPr>
          <p:spPr bwMode="auto">
            <a:xfrm>
              <a:off x="511" y="2782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gwm132</a:t>
              </a:r>
              <a:endParaRPr lang="en-US" dirty="0"/>
            </a:p>
          </p:txBody>
        </p:sp>
        <p:sp>
          <p:nvSpPr>
            <p:cNvPr id="179381" name="Text Box 181"/>
            <p:cNvSpPr txBox="1">
              <a:spLocks noChangeArrowheads="1"/>
            </p:cNvSpPr>
            <p:nvPr/>
          </p:nvSpPr>
          <p:spPr bwMode="auto">
            <a:xfrm>
              <a:off x="511" y="2857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barc118</a:t>
              </a:r>
              <a:endParaRPr lang="en-US" dirty="0"/>
            </a:p>
          </p:txBody>
        </p:sp>
        <p:sp>
          <p:nvSpPr>
            <p:cNvPr id="179382" name="Text Box 182"/>
            <p:cNvSpPr txBox="1">
              <a:spLocks noChangeArrowheads="1"/>
            </p:cNvSpPr>
            <p:nvPr/>
          </p:nvSpPr>
          <p:spPr bwMode="auto">
            <a:xfrm>
              <a:off x="511" y="2931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barc107</a:t>
              </a:r>
              <a:endParaRPr lang="en-US" dirty="0"/>
            </a:p>
          </p:txBody>
        </p:sp>
        <p:sp>
          <p:nvSpPr>
            <p:cNvPr id="179383" name="Text Box 183"/>
            <p:cNvSpPr txBox="1">
              <a:spLocks noChangeArrowheads="1"/>
            </p:cNvSpPr>
            <p:nvPr/>
          </p:nvSpPr>
          <p:spPr bwMode="auto">
            <a:xfrm>
              <a:off x="514" y="3007"/>
              <a:ext cx="27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barc1165</a:t>
              </a:r>
              <a:endParaRPr lang="en-US" dirty="0"/>
            </a:p>
          </p:txBody>
        </p:sp>
        <p:sp>
          <p:nvSpPr>
            <p:cNvPr id="179384" name="Text Box 184"/>
            <p:cNvSpPr txBox="1">
              <a:spLocks noChangeArrowheads="1"/>
            </p:cNvSpPr>
            <p:nvPr/>
          </p:nvSpPr>
          <p:spPr bwMode="auto">
            <a:xfrm>
              <a:off x="513" y="3122"/>
              <a:ext cx="466" cy="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wmc256, barc113</a:t>
              </a:r>
              <a:endParaRPr lang="en-US" dirty="0"/>
            </a:p>
          </p:txBody>
        </p:sp>
        <p:sp>
          <p:nvSpPr>
            <p:cNvPr id="179385" name="Text Box 185"/>
            <p:cNvSpPr txBox="1">
              <a:spLocks noChangeArrowheads="1"/>
            </p:cNvSpPr>
            <p:nvPr/>
          </p:nvSpPr>
          <p:spPr bwMode="auto">
            <a:xfrm>
              <a:off x="519" y="3203"/>
              <a:ext cx="49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wmc553, barc204, wmc201</a:t>
              </a:r>
            </a:p>
            <a:p>
              <a:endParaRPr lang="en-US" dirty="0"/>
            </a:p>
          </p:txBody>
        </p:sp>
        <p:sp>
          <p:nvSpPr>
            <p:cNvPr id="179386" name="Text Box 186"/>
            <p:cNvSpPr txBox="1">
              <a:spLocks noChangeArrowheads="1"/>
            </p:cNvSpPr>
            <p:nvPr/>
          </p:nvSpPr>
          <p:spPr bwMode="auto">
            <a:xfrm>
              <a:off x="508" y="3279"/>
              <a:ext cx="48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79387" name="Text Box 187"/>
            <p:cNvSpPr txBox="1">
              <a:spLocks noChangeArrowheads="1"/>
            </p:cNvSpPr>
            <p:nvPr/>
          </p:nvSpPr>
          <p:spPr bwMode="auto">
            <a:xfrm>
              <a:off x="509" y="3346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gwm570</a:t>
              </a:r>
              <a:endParaRPr lang="en-US" dirty="0"/>
            </a:p>
          </p:txBody>
        </p:sp>
        <p:sp>
          <p:nvSpPr>
            <p:cNvPr id="179388" name="Text Box 188"/>
            <p:cNvSpPr txBox="1">
              <a:spLocks noChangeArrowheads="1"/>
            </p:cNvSpPr>
            <p:nvPr/>
          </p:nvSpPr>
          <p:spPr bwMode="auto">
            <a:xfrm>
              <a:off x="511" y="3418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wmc179</a:t>
              </a:r>
              <a:endParaRPr lang="en-US" dirty="0"/>
            </a:p>
          </p:txBody>
        </p:sp>
        <p:sp>
          <p:nvSpPr>
            <p:cNvPr id="179389" name="Text Box 189"/>
            <p:cNvSpPr txBox="1">
              <a:spLocks noChangeArrowheads="1"/>
            </p:cNvSpPr>
            <p:nvPr/>
          </p:nvSpPr>
          <p:spPr bwMode="auto">
            <a:xfrm>
              <a:off x="513" y="3487"/>
              <a:ext cx="242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barc353</a:t>
              </a:r>
              <a:endParaRPr lang="en-US" dirty="0"/>
            </a:p>
          </p:txBody>
        </p:sp>
        <p:sp>
          <p:nvSpPr>
            <p:cNvPr id="179390" name="Text Box 190"/>
            <p:cNvSpPr txBox="1">
              <a:spLocks noChangeArrowheads="1"/>
            </p:cNvSpPr>
            <p:nvPr/>
          </p:nvSpPr>
          <p:spPr bwMode="auto">
            <a:xfrm>
              <a:off x="514" y="3567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gwm169</a:t>
              </a:r>
              <a:endParaRPr lang="en-US" dirty="0"/>
            </a:p>
          </p:txBody>
        </p:sp>
        <p:sp>
          <p:nvSpPr>
            <p:cNvPr id="179391" name="Text Box 191"/>
            <p:cNvSpPr txBox="1">
              <a:spLocks noChangeArrowheads="1"/>
            </p:cNvSpPr>
            <p:nvPr/>
          </p:nvSpPr>
          <p:spPr bwMode="auto">
            <a:xfrm>
              <a:off x="528" y="3763"/>
              <a:ext cx="517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gwm427, gwm617,</a:t>
              </a:r>
            </a:p>
            <a:p>
              <a:r>
                <a:rPr lang="en-US" sz="800" i="1" dirty="0"/>
                <a:t>wmc580</a:t>
              </a:r>
            </a:p>
            <a:p>
              <a:endParaRPr lang="en-US" dirty="0"/>
            </a:p>
          </p:txBody>
        </p:sp>
        <p:sp>
          <p:nvSpPr>
            <p:cNvPr id="179392" name="Text Box 192"/>
            <p:cNvSpPr txBox="1">
              <a:spLocks noChangeArrowheads="1"/>
            </p:cNvSpPr>
            <p:nvPr/>
          </p:nvSpPr>
          <p:spPr bwMode="auto">
            <a:xfrm>
              <a:off x="515" y="3919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dupw167</a:t>
              </a:r>
              <a:endParaRPr lang="en-US" dirty="0"/>
            </a:p>
          </p:txBody>
        </p:sp>
        <p:sp>
          <p:nvSpPr>
            <p:cNvPr id="179393" name="Text Box 193"/>
            <p:cNvSpPr txBox="1">
              <a:spLocks noChangeArrowheads="1"/>
            </p:cNvSpPr>
            <p:nvPr/>
          </p:nvSpPr>
          <p:spPr bwMode="auto">
            <a:xfrm>
              <a:off x="510" y="3999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barc104</a:t>
              </a:r>
              <a:endParaRPr lang="en-US" dirty="0"/>
            </a:p>
          </p:txBody>
        </p:sp>
        <p:sp>
          <p:nvSpPr>
            <p:cNvPr id="179394" name="Text Box 194"/>
            <p:cNvSpPr txBox="1">
              <a:spLocks noChangeArrowheads="1"/>
            </p:cNvSpPr>
            <p:nvPr/>
          </p:nvSpPr>
          <p:spPr bwMode="auto">
            <a:xfrm>
              <a:off x="511" y="4075"/>
              <a:ext cx="243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cfd2</a:t>
              </a:r>
              <a:endParaRPr lang="en-US" dirty="0"/>
            </a:p>
          </p:txBody>
        </p:sp>
        <p:sp>
          <p:nvSpPr>
            <p:cNvPr id="179395" name="Text Box 195"/>
            <p:cNvSpPr txBox="1">
              <a:spLocks noChangeArrowheads="1"/>
            </p:cNvSpPr>
            <p:nvPr/>
          </p:nvSpPr>
          <p:spPr bwMode="auto">
            <a:xfrm>
              <a:off x="200" y="2387"/>
              <a:ext cx="10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0.0</a:t>
              </a:r>
              <a:endParaRPr lang="en-US" dirty="0"/>
            </a:p>
          </p:txBody>
        </p:sp>
        <p:sp>
          <p:nvSpPr>
            <p:cNvPr id="179396" name="Text Box 196"/>
            <p:cNvSpPr txBox="1">
              <a:spLocks noChangeArrowheads="1"/>
            </p:cNvSpPr>
            <p:nvPr/>
          </p:nvSpPr>
          <p:spPr bwMode="auto">
            <a:xfrm>
              <a:off x="199" y="2464"/>
              <a:ext cx="9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4.0					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97" name="Text Box 197"/>
            <p:cNvSpPr txBox="1">
              <a:spLocks noChangeArrowheads="1"/>
            </p:cNvSpPr>
            <p:nvPr/>
          </p:nvSpPr>
          <p:spPr bwMode="auto">
            <a:xfrm>
              <a:off x="172" y="2727"/>
              <a:ext cx="15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36.2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98" name="Text Box 198"/>
            <p:cNvSpPr txBox="1">
              <a:spLocks noChangeArrowheads="1"/>
            </p:cNvSpPr>
            <p:nvPr/>
          </p:nvSpPr>
          <p:spPr bwMode="auto">
            <a:xfrm>
              <a:off x="172" y="2794"/>
              <a:ext cx="15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40.0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399" name="Text Box 199"/>
            <p:cNvSpPr txBox="1">
              <a:spLocks noChangeArrowheads="1"/>
            </p:cNvSpPr>
            <p:nvPr/>
          </p:nvSpPr>
          <p:spPr bwMode="auto">
            <a:xfrm>
              <a:off x="172" y="2866"/>
              <a:ext cx="15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43.7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0" name="Text Box 200"/>
            <p:cNvSpPr txBox="1">
              <a:spLocks noChangeArrowheads="1"/>
            </p:cNvSpPr>
            <p:nvPr/>
          </p:nvSpPr>
          <p:spPr bwMode="auto">
            <a:xfrm>
              <a:off x="172" y="2936"/>
              <a:ext cx="15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47.4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1" name="Text Box 201"/>
            <p:cNvSpPr txBox="1">
              <a:spLocks noChangeArrowheads="1"/>
            </p:cNvSpPr>
            <p:nvPr/>
          </p:nvSpPr>
          <p:spPr bwMode="auto">
            <a:xfrm>
              <a:off x="172" y="3016"/>
              <a:ext cx="15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49.2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2" name="Text Box 202"/>
            <p:cNvSpPr txBox="1">
              <a:spLocks noChangeArrowheads="1"/>
            </p:cNvSpPr>
            <p:nvPr/>
          </p:nvSpPr>
          <p:spPr bwMode="auto">
            <a:xfrm>
              <a:off x="172" y="3133"/>
              <a:ext cx="15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57.4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3" name="Text Box 203"/>
            <p:cNvSpPr txBox="1">
              <a:spLocks noChangeArrowheads="1"/>
            </p:cNvSpPr>
            <p:nvPr/>
          </p:nvSpPr>
          <p:spPr bwMode="auto">
            <a:xfrm>
              <a:off x="177" y="3248"/>
              <a:ext cx="11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67.1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4" name="Text Box 204"/>
            <p:cNvSpPr txBox="1">
              <a:spLocks noChangeArrowheads="1"/>
            </p:cNvSpPr>
            <p:nvPr/>
          </p:nvSpPr>
          <p:spPr bwMode="auto">
            <a:xfrm>
              <a:off x="170" y="3353"/>
              <a:ext cx="1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68.8</a:t>
              </a:r>
              <a:endParaRPr lang="en-US" dirty="0"/>
            </a:p>
          </p:txBody>
        </p:sp>
        <p:sp>
          <p:nvSpPr>
            <p:cNvPr id="179405" name="Text Box 205"/>
            <p:cNvSpPr txBox="1">
              <a:spLocks noChangeArrowheads="1"/>
            </p:cNvSpPr>
            <p:nvPr/>
          </p:nvSpPr>
          <p:spPr bwMode="auto">
            <a:xfrm>
              <a:off x="170" y="3423"/>
              <a:ext cx="1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75.6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6" name="Text Box 206"/>
            <p:cNvSpPr txBox="1">
              <a:spLocks noChangeArrowheads="1"/>
            </p:cNvSpPr>
            <p:nvPr/>
          </p:nvSpPr>
          <p:spPr bwMode="auto">
            <a:xfrm>
              <a:off x="170" y="3491"/>
              <a:ext cx="1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77.9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7" name="Text Box 207"/>
            <p:cNvSpPr txBox="1">
              <a:spLocks noChangeArrowheads="1"/>
            </p:cNvSpPr>
            <p:nvPr/>
          </p:nvSpPr>
          <p:spPr bwMode="auto">
            <a:xfrm>
              <a:off x="170" y="3570"/>
              <a:ext cx="151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92.6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8" name="Text Box 208"/>
            <p:cNvSpPr txBox="1">
              <a:spLocks noChangeArrowheads="1"/>
            </p:cNvSpPr>
            <p:nvPr/>
          </p:nvSpPr>
          <p:spPr bwMode="auto">
            <a:xfrm>
              <a:off x="140" y="3806"/>
              <a:ext cx="15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101.7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09" name="Text Box 209"/>
            <p:cNvSpPr txBox="1">
              <a:spLocks noChangeArrowheads="1"/>
            </p:cNvSpPr>
            <p:nvPr/>
          </p:nvSpPr>
          <p:spPr bwMode="auto">
            <a:xfrm>
              <a:off x="142" y="3932"/>
              <a:ext cx="15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125.5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10" name="Text Box 210"/>
            <p:cNvSpPr txBox="1">
              <a:spLocks noChangeArrowheads="1"/>
            </p:cNvSpPr>
            <p:nvPr/>
          </p:nvSpPr>
          <p:spPr bwMode="auto">
            <a:xfrm>
              <a:off x="142" y="4006"/>
              <a:ext cx="150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126.4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11" name="Text Box 211"/>
            <p:cNvSpPr txBox="1">
              <a:spLocks noChangeArrowheads="1"/>
            </p:cNvSpPr>
            <p:nvPr/>
          </p:nvSpPr>
          <p:spPr bwMode="auto">
            <a:xfrm>
              <a:off x="142" y="4079"/>
              <a:ext cx="150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127.7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12" name="Text Box 212"/>
            <p:cNvSpPr txBox="1">
              <a:spLocks noChangeArrowheads="1"/>
            </p:cNvSpPr>
            <p:nvPr/>
          </p:nvSpPr>
          <p:spPr bwMode="auto">
            <a:xfrm>
              <a:off x="348" y="2188"/>
              <a:ext cx="117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 dirty="0"/>
                <a:t>6A</a:t>
              </a:r>
              <a:endParaRPr lang="en-US" dirty="0"/>
            </a:p>
          </p:txBody>
        </p:sp>
        <p:sp>
          <p:nvSpPr>
            <p:cNvPr id="179413" name="Rectangle 213"/>
            <p:cNvSpPr>
              <a:spLocks noChangeArrowheads="1"/>
            </p:cNvSpPr>
            <p:nvPr/>
          </p:nvSpPr>
          <p:spPr bwMode="auto">
            <a:xfrm>
              <a:off x="379" y="2693"/>
              <a:ext cx="63" cy="69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414" name="Group 214"/>
            <p:cNvGrpSpPr>
              <a:grpSpLocks/>
            </p:cNvGrpSpPr>
            <p:nvPr/>
          </p:nvGrpSpPr>
          <p:grpSpPr bwMode="auto">
            <a:xfrm>
              <a:off x="322" y="2760"/>
              <a:ext cx="174" cy="131"/>
              <a:chOff x="5361" y="1874"/>
              <a:chExt cx="430" cy="116"/>
            </a:xfrm>
          </p:grpSpPr>
          <p:sp>
            <p:nvSpPr>
              <p:cNvPr id="179415" name="Line 215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16" name="Line 216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17" name="Line 217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418" name="Line 218"/>
            <p:cNvSpPr>
              <a:spLocks noChangeShapeType="1"/>
            </p:cNvSpPr>
            <p:nvPr/>
          </p:nvSpPr>
          <p:spPr bwMode="auto">
            <a:xfrm>
              <a:off x="320" y="2426"/>
              <a:ext cx="1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419" name="Group 219"/>
            <p:cNvGrpSpPr>
              <a:grpSpLocks/>
            </p:cNvGrpSpPr>
            <p:nvPr/>
          </p:nvGrpSpPr>
          <p:grpSpPr bwMode="auto">
            <a:xfrm>
              <a:off x="322" y="2829"/>
              <a:ext cx="174" cy="108"/>
              <a:chOff x="5361" y="1874"/>
              <a:chExt cx="430" cy="116"/>
            </a:xfrm>
          </p:grpSpPr>
          <p:sp>
            <p:nvSpPr>
              <p:cNvPr id="179420" name="Line 220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21" name="Line 221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22" name="Line 222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23" name="Group 223"/>
            <p:cNvGrpSpPr>
              <a:grpSpLocks/>
            </p:cNvGrpSpPr>
            <p:nvPr/>
          </p:nvGrpSpPr>
          <p:grpSpPr bwMode="auto">
            <a:xfrm>
              <a:off x="322" y="2902"/>
              <a:ext cx="174" cy="78"/>
              <a:chOff x="5361" y="1874"/>
              <a:chExt cx="430" cy="116"/>
            </a:xfrm>
          </p:grpSpPr>
          <p:sp>
            <p:nvSpPr>
              <p:cNvPr id="179424" name="Line 224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25" name="Line 225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26" name="Line 226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27" name="Group 227"/>
            <p:cNvGrpSpPr>
              <a:grpSpLocks/>
            </p:cNvGrpSpPr>
            <p:nvPr/>
          </p:nvGrpSpPr>
          <p:grpSpPr bwMode="auto">
            <a:xfrm>
              <a:off x="322" y="2978"/>
              <a:ext cx="174" cy="54"/>
              <a:chOff x="5361" y="1874"/>
              <a:chExt cx="430" cy="116"/>
            </a:xfrm>
          </p:grpSpPr>
          <p:sp>
            <p:nvSpPr>
              <p:cNvPr id="179428" name="Line 228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29" name="Line 229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30" name="Line 230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31" name="Group 231"/>
            <p:cNvGrpSpPr>
              <a:grpSpLocks/>
            </p:cNvGrpSpPr>
            <p:nvPr/>
          </p:nvGrpSpPr>
          <p:grpSpPr bwMode="auto">
            <a:xfrm>
              <a:off x="322" y="3278"/>
              <a:ext cx="174" cy="28"/>
              <a:chOff x="5361" y="1874"/>
              <a:chExt cx="430" cy="116"/>
            </a:xfrm>
          </p:grpSpPr>
          <p:sp>
            <p:nvSpPr>
              <p:cNvPr id="179432" name="Line 232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33" name="Line 233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34" name="Line 234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35" name="Group 235"/>
            <p:cNvGrpSpPr>
              <a:grpSpLocks/>
            </p:cNvGrpSpPr>
            <p:nvPr/>
          </p:nvGrpSpPr>
          <p:grpSpPr bwMode="auto">
            <a:xfrm flipV="1">
              <a:off x="323" y="3469"/>
              <a:ext cx="174" cy="54"/>
              <a:chOff x="5361" y="1874"/>
              <a:chExt cx="430" cy="116"/>
            </a:xfrm>
          </p:grpSpPr>
          <p:sp>
            <p:nvSpPr>
              <p:cNvPr id="179436" name="Line 236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37" name="Line 237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38" name="Line 238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39" name="Group 239"/>
            <p:cNvGrpSpPr>
              <a:grpSpLocks/>
            </p:cNvGrpSpPr>
            <p:nvPr/>
          </p:nvGrpSpPr>
          <p:grpSpPr bwMode="auto">
            <a:xfrm flipV="1">
              <a:off x="323" y="3439"/>
              <a:ext cx="174" cy="30"/>
              <a:chOff x="5361" y="1874"/>
              <a:chExt cx="430" cy="116"/>
            </a:xfrm>
          </p:grpSpPr>
          <p:sp>
            <p:nvSpPr>
              <p:cNvPr id="179440" name="Line 240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41" name="Line 241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42" name="Line 242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43" name="Group 243"/>
            <p:cNvGrpSpPr>
              <a:grpSpLocks/>
            </p:cNvGrpSpPr>
            <p:nvPr/>
          </p:nvGrpSpPr>
          <p:grpSpPr bwMode="auto">
            <a:xfrm flipV="1">
              <a:off x="322" y="3340"/>
              <a:ext cx="174" cy="42"/>
              <a:chOff x="5361" y="1874"/>
              <a:chExt cx="430" cy="116"/>
            </a:xfrm>
          </p:grpSpPr>
          <p:sp>
            <p:nvSpPr>
              <p:cNvPr id="179444" name="Line 244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45" name="Line 245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46" name="Line 246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47" name="Group 247"/>
            <p:cNvGrpSpPr>
              <a:grpSpLocks/>
            </p:cNvGrpSpPr>
            <p:nvPr/>
          </p:nvGrpSpPr>
          <p:grpSpPr bwMode="auto">
            <a:xfrm>
              <a:off x="322" y="4042"/>
              <a:ext cx="174" cy="66"/>
              <a:chOff x="5361" y="1874"/>
              <a:chExt cx="430" cy="116"/>
            </a:xfrm>
          </p:grpSpPr>
          <p:sp>
            <p:nvSpPr>
              <p:cNvPr id="179448" name="Line 248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49" name="Line 249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50" name="Line 250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51" name="Group 251"/>
            <p:cNvGrpSpPr>
              <a:grpSpLocks/>
            </p:cNvGrpSpPr>
            <p:nvPr/>
          </p:nvGrpSpPr>
          <p:grpSpPr bwMode="auto">
            <a:xfrm>
              <a:off x="322" y="3975"/>
              <a:ext cx="174" cy="124"/>
              <a:chOff x="5361" y="1874"/>
              <a:chExt cx="430" cy="116"/>
            </a:xfrm>
          </p:grpSpPr>
          <p:sp>
            <p:nvSpPr>
              <p:cNvPr id="179452" name="Line 252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53" name="Line 253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54" name="Line 254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455" name="Group 255"/>
            <p:cNvGrpSpPr>
              <a:grpSpLocks/>
            </p:cNvGrpSpPr>
            <p:nvPr/>
          </p:nvGrpSpPr>
          <p:grpSpPr bwMode="auto">
            <a:xfrm flipV="1">
              <a:off x="322" y="2472"/>
              <a:ext cx="174" cy="31"/>
              <a:chOff x="5361" y="1874"/>
              <a:chExt cx="430" cy="116"/>
            </a:xfrm>
          </p:grpSpPr>
          <p:sp>
            <p:nvSpPr>
              <p:cNvPr id="179456" name="Line 256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57" name="Line 257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58" name="Line 258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459" name="Line 259"/>
            <p:cNvSpPr>
              <a:spLocks noChangeShapeType="1"/>
            </p:cNvSpPr>
            <p:nvPr/>
          </p:nvSpPr>
          <p:spPr bwMode="auto">
            <a:xfrm>
              <a:off x="322" y="3050"/>
              <a:ext cx="1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60" name="Line 260"/>
            <p:cNvSpPr>
              <a:spLocks noChangeShapeType="1"/>
            </p:cNvSpPr>
            <p:nvPr/>
          </p:nvSpPr>
          <p:spPr bwMode="auto">
            <a:xfrm>
              <a:off x="320" y="3175"/>
              <a:ext cx="1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61" name="Line 261"/>
            <p:cNvSpPr>
              <a:spLocks noChangeShapeType="1"/>
            </p:cNvSpPr>
            <p:nvPr/>
          </p:nvSpPr>
          <p:spPr bwMode="auto">
            <a:xfrm>
              <a:off x="320" y="3724"/>
              <a:ext cx="1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62" name="Line 262"/>
            <p:cNvSpPr>
              <a:spLocks noChangeShapeType="1"/>
            </p:cNvSpPr>
            <p:nvPr/>
          </p:nvSpPr>
          <p:spPr bwMode="auto">
            <a:xfrm>
              <a:off x="322" y="4121"/>
              <a:ext cx="1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63" name="Line 263"/>
            <p:cNvSpPr>
              <a:spLocks noChangeShapeType="1"/>
            </p:cNvSpPr>
            <p:nvPr/>
          </p:nvSpPr>
          <p:spPr bwMode="auto">
            <a:xfrm>
              <a:off x="318" y="2573"/>
              <a:ext cx="177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64" name="Text Box 264"/>
            <p:cNvSpPr txBox="1">
              <a:spLocks noChangeArrowheads="1"/>
            </p:cNvSpPr>
            <p:nvPr/>
          </p:nvSpPr>
          <p:spPr bwMode="auto">
            <a:xfrm>
              <a:off x="169" y="2539"/>
              <a:ext cx="125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12.3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65" name="Text Box 265"/>
            <p:cNvSpPr txBox="1">
              <a:spLocks noChangeArrowheads="1"/>
            </p:cNvSpPr>
            <p:nvPr/>
          </p:nvSpPr>
          <p:spPr bwMode="auto">
            <a:xfrm>
              <a:off x="508" y="2532"/>
              <a:ext cx="383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CD491758</a:t>
              </a:r>
              <a:endParaRPr lang="en-US" dirty="0"/>
            </a:p>
          </p:txBody>
        </p:sp>
        <p:grpSp>
          <p:nvGrpSpPr>
            <p:cNvPr id="179466" name="Group 266"/>
            <p:cNvGrpSpPr>
              <a:grpSpLocks/>
            </p:cNvGrpSpPr>
            <p:nvPr/>
          </p:nvGrpSpPr>
          <p:grpSpPr bwMode="auto">
            <a:xfrm>
              <a:off x="320" y="3612"/>
              <a:ext cx="175" cy="39"/>
              <a:chOff x="5361" y="1874"/>
              <a:chExt cx="430" cy="116"/>
            </a:xfrm>
          </p:grpSpPr>
          <p:sp>
            <p:nvSpPr>
              <p:cNvPr id="179467" name="Line 267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68" name="Line 268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69" name="Line 269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470" name="Text Box 270"/>
            <p:cNvSpPr txBox="1">
              <a:spLocks noChangeArrowheads="1"/>
            </p:cNvSpPr>
            <p:nvPr/>
          </p:nvSpPr>
          <p:spPr bwMode="auto">
            <a:xfrm>
              <a:off x="166" y="3677"/>
              <a:ext cx="122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98.2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471" name="Text Box 271"/>
            <p:cNvSpPr txBox="1">
              <a:spLocks noChangeArrowheads="1"/>
            </p:cNvSpPr>
            <p:nvPr/>
          </p:nvSpPr>
          <p:spPr bwMode="auto">
            <a:xfrm>
              <a:off x="509" y="3671"/>
              <a:ext cx="42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BE483091</a:t>
              </a:r>
              <a:endParaRPr lang="en-US" dirty="0"/>
            </a:p>
          </p:txBody>
        </p:sp>
        <p:grpSp>
          <p:nvGrpSpPr>
            <p:cNvPr id="179472" name="Group 272"/>
            <p:cNvGrpSpPr>
              <a:grpSpLocks/>
            </p:cNvGrpSpPr>
            <p:nvPr/>
          </p:nvGrpSpPr>
          <p:grpSpPr bwMode="auto">
            <a:xfrm flipV="1">
              <a:off x="327" y="3781"/>
              <a:ext cx="175" cy="54"/>
              <a:chOff x="5361" y="1874"/>
              <a:chExt cx="430" cy="116"/>
            </a:xfrm>
          </p:grpSpPr>
          <p:sp>
            <p:nvSpPr>
              <p:cNvPr id="179473" name="Line 273"/>
              <p:cNvSpPr>
                <a:spLocks noChangeShapeType="1"/>
              </p:cNvSpPr>
              <p:nvPr/>
            </p:nvSpPr>
            <p:spPr bwMode="auto">
              <a:xfrm flipV="1">
                <a:off x="5648" y="187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74" name="Line 274"/>
              <p:cNvSpPr>
                <a:spLocks noChangeShapeType="1"/>
              </p:cNvSpPr>
              <p:nvPr/>
            </p:nvSpPr>
            <p:spPr bwMode="auto">
              <a:xfrm>
                <a:off x="5510" y="198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75" name="Line 275"/>
              <p:cNvSpPr>
                <a:spLocks noChangeShapeType="1"/>
              </p:cNvSpPr>
              <p:nvPr/>
            </p:nvSpPr>
            <p:spPr bwMode="auto">
              <a:xfrm flipH="1" flipV="1">
                <a:off x="5361" y="187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476" name="AutoShape 276"/>
            <p:cNvSpPr>
              <a:spLocks/>
            </p:cNvSpPr>
            <p:nvPr/>
          </p:nvSpPr>
          <p:spPr bwMode="auto">
            <a:xfrm>
              <a:off x="500" y="3772"/>
              <a:ext cx="28" cy="121"/>
            </a:xfrm>
            <a:prstGeom prst="leftBrace">
              <a:avLst>
                <a:gd name="adj1" fmla="val 36012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77" name="Rectangle 277"/>
            <p:cNvSpPr>
              <a:spLocks noChangeArrowheads="1"/>
            </p:cNvSpPr>
            <p:nvPr/>
          </p:nvSpPr>
          <p:spPr bwMode="auto">
            <a:xfrm>
              <a:off x="1191" y="3136"/>
              <a:ext cx="29" cy="13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78" name="Rectangle 278"/>
            <p:cNvSpPr>
              <a:spLocks noChangeArrowheads="1"/>
            </p:cNvSpPr>
            <p:nvPr/>
          </p:nvSpPr>
          <p:spPr bwMode="auto">
            <a:xfrm>
              <a:off x="1024" y="3136"/>
              <a:ext cx="30" cy="1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79" name="Rectangle 279"/>
            <p:cNvSpPr>
              <a:spLocks noChangeArrowheads="1"/>
            </p:cNvSpPr>
            <p:nvPr/>
          </p:nvSpPr>
          <p:spPr bwMode="auto">
            <a:xfrm>
              <a:off x="1077" y="3136"/>
              <a:ext cx="29" cy="196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80" name="Rectangle 280"/>
            <p:cNvSpPr>
              <a:spLocks noChangeArrowheads="1"/>
            </p:cNvSpPr>
            <p:nvPr/>
          </p:nvSpPr>
          <p:spPr bwMode="auto">
            <a:xfrm>
              <a:off x="1130" y="3136"/>
              <a:ext cx="29" cy="19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81" name="Line 281"/>
            <p:cNvSpPr>
              <a:spLocks noChangeShapeType="1"/>
            </p:cNvSpPr>
            <p:nvPr/>
          </p:nvSpPr>
          <p:spPr bwMode="auto">
            <a:xfrm flipH="1">
              <a:off x="298" y="2419"/>
              <a:ext cx="0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82" name="Rectangle 282"/>
            <p:cNvSpPr>
              <a:spLocks noChangeArrowheads="1"/>
            </p:cNvSpPr>
            <p:nvPr/>
          </p:nvSpPr>
          <p:spPr bwMode="auto">
            <a:xfrm>
              <a:off x="1243" y="3136"/>
              <a:ext cx="30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83" name="AutoShape 283"/>
            <p:cNvSpPr>
              <a:spLocks/>
            </p:cNvSpPr>
            <p:nvPr/>
          </p:nvSpPr>
          <p:spPr bwMode="auto">
            <a:xfrm>
              <a:off x="495" y="3220"/>
              <a:ext cx="29" cy="121"/>
            </a:xfrm>
            <a:prstGeom prst="leftBrace">
              <a:avLst>
                <a:gd name="adj1" fmla="val 34770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84" name="Line 284"/>
            <p:cNvSpPr>
              <a:spLocks noChangeShapeType="1"/>
            </p:cNvSpPr>
            <p:nvPr/>
          </p:nvSpPr>
          <p:spPr bwMode="auto">
            <a:xfrm flipH="1">
              <a:off x="294" y="3463"/>
              <a:ext cx="0" cy="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85" name="Line 285"/>
            <p:cNvSpPr>
              <a:spLocks noChangeShapeType="1"/>
            </p:cNvSpPr>
            <p:nvPr/>
          </p:nvSpPr>
          <p:spPr bwMode="auto">
            <a:xfrm flipH="1">
              <a:off x="294" y="3959"/>
              <a:ext cx="0" cy="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9486" name="Group 286"/>
          <p:cNvGrpSpPr>
            <a:grpSpLocks/>
          </p:cNvGrpSpPr>
          <p:nvPr/>
        </p:nvGrpSpPr>
        <p:grpSpPr bwMode="auto">
          <a:xfrm>
            <a:off x="4824195" y="626311"/>
            <a:ext cx="1558925" cy="2411412"/>
            <a:chOff x="2115" y="6442"/>
            <a:chExt cx="2455" cy="3797"/>
          </a:xfrm>
        </p:grpSpPr>
        <p:sp>
          <p:nvSpPr>
            <p:cNvPr id="179487" name="Rectangle 287"/>
            <p:cNvSpPr>
              <a:spLocks noChangeArrowheads="1"/>
            </p:cNvSpPr>
            <p:nvPr/>
          </p:nvSpPr>
          <p:spPr bwMode="auto">
            <a:xfrm>
              <a:off x="2680" y="6701"/>
              <a:ext cx="168" cy="35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488" name="Text Box 288"/>
            <p:cNvSpPr txBox="1">
              <a:spLocks noChangeArrowheads="1"/>
            </p:cNvSpPr>
            <p:nvPr/>
          </p:nvSpPr>
          <p:spPr bwMode="auto">
            <a:xfrm>
              <a:off x="3017" y="6727"/>
              <a:ext cx="6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ksm45</a:t>
              </a:r>
              <a:endParaRPr lang="en-US" dirty="0"/>
            </a:p>
          </p:txBody>
        </p:sp>
        <p:sp>
          <p:nvSpPr>
            <p:cNvPr id="179489" name="Text Box 289"/>
            <p:cNvSpPr txBox="1">
              <a:spLocks noChangeArrowheads="1"/>
            </p:cNvSpPr>
            <p:nvPr/>
          </p:nvSpPr>
          <p:spPr bwMode="auto">
            <a:xfrm>
              <a:off x="3025" y="6892"/>
              <a:ext cx="6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gwm613</a:t>
              </a:r>
              <a:endParaRPr lang="en-US" dirty="0"/>
            </a:p>
          </p:txBody>
        </p:sp>
        <p:sp>
          <p:nvSpPr>
            <p:cNvPr id="179490" name="Text Box 290"/>
            <p:cNvSpPr txBox="1">
              <a:spLocks noChangeArrowheads="1"/>
            </p:cNvSpPr>
            <p:nvPr/>
          </p:nvSpPr>
          <p:spPr bwMode="auto">
            <a:xfrm>
              <a:off x="3013" y="7392"/>
              <a:ext cx="63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barc14</a:t>
              </a:r>
              <a:endParaRPr lang="en-US" dirty="0"/>
            </a:p>
          </p:txBody>
        </p:sp>
        <p:sp>
          <p:nvSpPr>
            <p:cNvPr id="179491" name="Text Box 291"/>
            <p:cNvSpPr txBox="1">
              <a:spLocks noChangeArrowheads="1"/>
            </p:cNvSpPr>
            <p:nvPr/>
          </p:nvSpPr>
          <p:spPr bwMode="auto">
            <a:xfrm>
              <a:off x="3011" y="7550"/>
              <a:ext cx="6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barc101</a:t>
              </a:r>
              <a:endParaRPr lang="en-US" dirty="0"/>
            </a:p>
          </p:txBody>
        </p:sp>
        <p:sp>
          <p:nvSpPr>
            <p:cNvPr id="179492" name="Text Box 292"/>
            <p:cNvSpPr txBox="1">
              <a:spLocks noChangeArrowheads="1"/>
            </p:cNvSpPr>
            <p:nvPr/>
          </p:nvSpPr>
          <p:spPr bwMode="auto">
            <a:xfrm>
              <a:off x="3015" y="7719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wmc398</a:t>
              </a:r>
              <a:endParaRPr lang="en-US" dirty="0"/>
            </a:p>
          </p:txBody>
        </p:sp>
        <p:sp>
          <p:nvSpPr>
            <p:cNvPr id="179493" name="Text Box 293"/>
            <p:cNvSpPr txBox="1">
              <a:spLocks noChangeArrowheads="1"/>
            </p:cNvSpPr>
            <p:nvPr/>
          </p:nvSpPr>
          <p:spPr bwMode="auto">
            <a:xfrm>
              <a:off x="3011" y="7898"/>
              <a:ext cx="6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barc198</a:t>
              </a:r>
              <a:endParaRPr lang="en-US" dirty="0"/>
            </a:p>
          </p:txBody>
        </p:sp>
        <p:sp>
          <p:nvSpPr>
            <p:cNvPr id="179494" name="Text Box 294"/>
            <p:cNvSpPr txBox="1">
              <a:spLocks noChangeArrowheads="1"/>
            </p:cNvSpPr>
            <p:nvPr/>
          </p:nvSpPr>
          <p:spPr bwMode="auto">
            <a:xfrm>
              <a:off x="3011" y="8128"/>
              <a:ext cx="155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BE604119</a:t>
              </a:r>
              <a:r>
                <a:rPr lang="en-US" sz="800" i="1" dirty="0"/>
                <a:t>, wmc105</a:t>
              </a:r>
              <a:endParaRPr lang="en-US" dirty="0"/>
            </a:p>
          </p:txBody>
        </p:sp>
        <p:sp>
          <p:nvSpPr>
            <p:cNvPr id="179495" name="Text Box 295"/>
            <p:cNvSpPr txBox="1">
              <a:spLocks noChangeArrowheads="1"/>
            </p:cNvSpPr>
            <p:nvPr/>
          </p:nvSpPr>
          <p:spPr bwMode="auto">
            <a:xfrm>
              <a:off x="3015" y="8323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barc354</a:t>
              </a:r>
              <a:endParaRPr lang="en-US" dirty="0"/>
            </a:p>
          </p:txBody>
        </p:sp>
        <p:sp>
          <p:nvSpPr>
            <p:cNvPr id="179496" name="Text Box 296"/>
            <p:cNvSpPr txBox="1">
              <a:spLocks noChangeArrowheads="1"/>
            </p:cNvSpPr>
            <p:nvPr/>
          </p:nvSpPr>
          <p:spPr bwMode="auto">
            <a:xfrm>
              <a:off x="3013" y="8500"/>
              <a:ext cx="630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barc79</a:t>
              </a:r>
              <a:endParaRPr lang="en-US" dirty="0"/>
            </a:p>
          </p:txBody>
        </p:sp>
        <p:sp>
          <p:nvSpPr>
            <p:cNvPr id="179497" name="Text Box 297"/>
            <p:cNvSpPr txBox="1">
              <a:spLocks noChangeArrowheads="1"/>
            </p:cNvSpPr>
            <p:nvPr/>
          </p:nvSpPr>
          <p:spPr bwMode="auto">
            <a:xfrm>
              <a:off x="3025" y="8651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 dirty="0"/>
                <a:t>wg341a</a:t>
              </a:r>
              <a:endParaRPr lang="en-US" dirty="0"/>
            </a:p>
          </p:txBody>
        </p:sp>
        <p:sp>
          <p:nvSpPr>
            <p:cNvPr id="179498" name="Text Box 298"/>
            <p:cNvSpPr txBox="1">
              <a:spLocks noChangeArrowheads="1"/>
            </p:cNvSpPr>
            <p:nvPr/>
          </p:nvSpPr>
          <p:spPr bwMode="auto">
            <a:xfrm>
              <a:off x="3021" y="8989"/>
              <a:ext cx="63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gwm219</a:t>
              </a:r>
              <a:endParaRPr lang="en-US" dirty="0"/>
            </a:p>
          </p:txBody>
        </p:sp>
        <p:sp>
          <p:nvSpPr>
            <p:cNvPr id="179499" name="Text Box 299"/>
            <p:cNvSpPr txBox="1">
              <a:spLocks noChangeArrowheads="1"/>
            </p:cNvSpPr>
            <p:nvPr/>
          </p:nvSpPr>
          <p:spPr bwMode="auto">
            <a:xfrm>
              <a:off x="3021" y="9314"/>
              <a:ext cx="6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wmc621</a:t>
              </a:r>
              <a:endParaRPr lang="en-US" dirty="0"/>
            </a:p>
          </p:txBody>
        </p:sp>
        <p:sp>
          <p:nvSpPr>
            <p:cNvPr id="179500" name="Text Box 300"/>
            <p:cNvSpPr txBox="1">
              <a:spLocks noChangeArrowheads="1"/>
            </p:cNvSpPr>
            <p:nvPr/>
          </p:nvSpPr>
          <p:spPr bwMode="auto">
            <a:xfrm>
              <a:off x="3025" y="9491"/>
              <a:ext cx="631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barc134</a:t>
              </a:r>
              <a:endParaRPr lang="en-US" dirty="0"/>
            </a:p>
          </p:txBody>
        </p:sp>
        <p:sp>
          <p:nvSpPr>
            <p:cNvPr id="179501" name="Text Box 301"/>
            <p:cNvSpPr txBox="1">
              <a:spLocks noChangeArrowheads="1"/>
            </p:cNvSpPr>
            <p:nvPr/>
          </p:nvSpPr>
          <p:spPr bwMode="auto">
            <a:xfrm>
              <a:off x="2255" y="6741"/>
              <a:ext cx="217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0.0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02" name="Text Box 302"/>
            <p:cNvSpPr txBox="1">
              <a:spLocks noChangeArrowheads="1"/>
            </p:cNvSpPr>
            <p:nvPr/>
          </p:nvSpPr>
          <p:spPr bwMode="auto">
            <a:xfrm>
              <a:off x="2263" y="6915"/>
              <a:ext cx="30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0.6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03" name="Text Box 303"/>
            <p:cNvSpPr txBox="1">
              <a:spLocks noChangeArrowheads="1"/>
            </p:cNvSpPr>
            <p:nvPr/>
          </p:nvSpPr>
          <p:spPr bwMode="auto">
            <a:xfrm>
              <a:off x="2204" y="7410"/>
              <a:ext cx="4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46.1</a:t>
              </a:r>
            </a:p>
            <a:p>
              <a:endParaRPr lang="en-US" dirty="0"/>
            </a:p>
          </p:txBody>
        </p:sp>
        <p:sp>
          <p:nvSpPr>
            <p:cNvPr id="179504" name="Text Box 304"/>
            <p:cNvSpPr txBox="1">
              <a:spLocks noChangeArrowheads="1"/>
            </p:cNvSpPr>
            <p:nvPr/>
          </p:nvSpPr>
          <p:spPr bwMode="auto">
            <a:xfrm>
              <a:off x="2191" y="7564"/>
              <a:ext cx="410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53.4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05" name="Text Box 305"/>
            <p:cNvSpPr txBox="1">
              <a:spLocks noChangeArrowheads="1"/>
            </p:cNvSpPr>
            <p:nvPr/>
          </p:nvSpPr>
          <p:spPr bwMode="auto">
            <a:xfrm>
              <a:off x="2194" y="7743"/>
              <a:ext cx="4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55.6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06" name="Text Box 306"/>
            <p:cNvSpPr txBox="1">
              <a:spLocks noChangeArrowheads="1"/>
            </p:cNvSpPr>
            <p:nvPr/>
          </p:nvSpPr>
          <p:spPr bwMode="auto">
            <a:xfrm>
              <a:off x="2194" y="7920"/>
              <a:ext cx="4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59.8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07" name="Text Box 307"/>
            <p:cNvSpPr txBox="1">
              <a:spLocks noChangeArrowheads="1"/>
            </p:cNvSpPr>
            <p:nvPr/>
          </p:nvSpPr>
          <p:spPr bwMode="auto">
            <a:xfrm>
              <a:off x="2194" y="8152"/>
              <a:ext cx="4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60.4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08" name="Text Box 308"/>
            <p:cNvSpPr txBox="1">
              <a:spLocks noChangeArrowheads="1"/>
            </p:cNvSpPr>
            <p:nvPr/>
          </p:nvSpPr>
          <p:spPr bwMode="auto">
            <a:xfrm>
              <a:off x="2188" y="8347"/>
              <a:ext cx="410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76.4</a:t>
              </a:r>
            </a:p>
            <a:p>
              <a:endParaRPr lang="en-US" dirty="0"/>
            </a:p>
          </p:txBody>
        </p:sp>
        <p:sp>
          <p:nvSpPr>
            <p:cNvPr id="179509" name="Text Box 309"/>
            <p:cNvSpPr txBox="1">
              <a:spLocks noChangeArrowheads="1"/>
            </p:cNvSpPr>
            <p:nvPr/>
          </p:nvSpPr>
          <p:spPr bwMode="auto">
            <a:xfrm>
              <a:off x="2192" y="8514"/>
              <a:ext cx="409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79.5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10" name="Text Box 310"/>
            <p:cNvSpPr txBox="1">
              <a:spLocks noChangeArrowheads="1"/>
            </p:cNvSpPr>
            <p:nvPr/>
          </p:nvSpPr>
          <p:spPr bwMode="auto">
            <a:xfrm>
              <a:off x="2194" y="8667"/>
              <a:ext cx="411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97.4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11" name="Text Box 311"/>
            <p:cNvSpPr txBox="1">
              <a:spLocks noChangeArrowheads="1"/>
            </p:cNvSpPr>
            <p:nvPr/>
          </p:nvSpPr>
          <p:spPr bwMode="auto">
            <a:xfrm>
              <a:off x="2115" y="9018"/>
              <a:ext cx="409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115.5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12" name="Text Box 312"/>
            <p:cNvSpPr txBox="1">
              <a:spLocks noChangeArrowheads="1"/>
            </p:cNvSpPr>
            <p:nvPr/>
          </p:nvSpPr>
          <p:spPr bwMode="auto">
            <a:xfrm>
              <a:off x="2121" y="9335"/>
              <a:ext cx="4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131.2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13" name="Text Box 313"/>
            <p:cNvSpPr txBox="1">
              <a:spLocks noChangeArrowheads="1"/>
            </p:cNvSpPr>
            <p:nvPr/>
          </p:nvSpPr>
          <p:spPr bwMode="auto">
            <a:xfrm>
              <a:off x="2121" y="9513"/>
              <a:ext cx="4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139.0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14" name="Text Box 314"/>
            <p:cNvSpPr txBox="1">
              <a:spLocks noChangeArrowheads="1"/>
            </p:cNvSpPr>
            <p:nvPr/>
          </p:nvSpPr>
          <p:spPr bwMode="auto">
            <a:xfrm>
              <a:off x="2636" y="6442"/>
              <a:ext cx="24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 dirty="0"/>
                <a:t>6B</a:t>
              </a:r>
              <a:endParaRPr lang="en-US" dirty="0"/>
            </a:p>
          </p:txBody>
        </p:sp>
        <p:sp>
          <p:nvSpPr>
            <p:cNvPr id="179515" name="Rectangle 315"/>
            <p:cNvSpPr>
              <a:spLocks noChangeArrowheads="1"/>
            </p:cNvSpPr>
            <p:nvPr/>
          </p:nvSpPr>
          <p:spPr bwMode="auto">
            <a:xfrm>
              <a:off x="2685" y="8056"/>
              <a:ext cx="145" cy="15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516" name="Group 316"/>
            <p:cNvGrpSpPr>
              <a:grpSpLocks/>
            </p:cNvGrpSpPr>
            <p:nvPr/>
          </p:nvGrpSpPr>
          <p:grpSpPr bwMode="auto">
            <a:xfrm flipV="1">
              <a:off x="2550" y="7826"/>
              <a:ext cx="430" cy="101"/>
              <a:chOff x="8499" y="8320"/>
              <a:chExt cx="430" cy="127"/>
            </a:xfrm>
          </p:grpSpPr>
          <p:sp>
            <p:nvSpPr>
              <p:cNvPr id="179517" name="Line 317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18" name="Line 318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19" name="Line 319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20" name="Group 320"/>
            <p:cNvGrpSpPr>
              <a:grpSpLocks/>
            </p:cNvGrpSpPr>
            <p:nvPr/>
          </p:nvGrpSpPr>
          <p:grpSpPr bwMode="auto">
            <a:xfrm>
              <a:off x="2553" y="8020"/>
              <a:ext cx="430" cy="214"/>
              <a:chOff x="8499" y="8320"/>
              <a:chExt cx="430" cy="127"/>
            </a:xfrm>
          </p:grpSpPr>
          <p:sp>
            <p:nvSpPr>
              <p:cNvPr id="179521" name="Line 321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22" name="Line 322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23" name="Line 323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24" name="Group 324"/>
            <p:cNvGrpSpPr>
              <a:grpSpLocks/>
            </p:cNvGrpSpPr>
            <p:nvPr/>
          </p:nvGrpSpPr>
          <p:grpSpPr bwMode="auto">
            <a:xfrm>
              <a:off x="2544" y="8338"/>
              <a:ext cx="430" cy="74"/>
              <a:chOff x="8499" y="8320"/>
              <a:chExt cx="430" cy="127"/>
            </a:xfrm>
          </p:grpSpPr>
          <p:sp>
            <p:nvSpPr>
              <p:cNvPr id="179525" name="Line 325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26" name="Line 326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27" name="Line 327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28" name="Group 328"/>
            <p:cNvGrpSpPr>
              <a:grpSpLocks/>
            </p:cNvGrpSpPr>
            <p:nvPr/>
          </p:nvGrpSpPr>
          <p:grpSpPr bwMode="auto">
            <a:xfrm>
              <a:off x="2550" y="8407"/>
              <a:ext cx="430" cy="189"/>
              <a:chOff x="8499" y="8320"/>
              <a:chExt cx="430" cy="127"/>
            </a:xfrm>
          </p:grpSpPr>
          <p:sp>
            <p:nvSpPr>
              <p:cNvPr id="179529" name="Line 329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30" name="Line 330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31" name="Line 331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32" name="Group 332"/>
            <p:cNvGrpSpPr>
              <a:grpSpLocks/>
            </p:cNvGrpSpPr>
            <p:nvPr/>
          </p:nvGrpSpPr>
          <p:grpSpPr bwMode="auto">
            <a:xfrm>
              <a:off x="2550" y="6862"/>
              <a:ext cx="430" cy="148"/>
              <a:chOff x="8499" y="8320"/>
              <a:chExt cx="430" cy="127"/>
            </a:xfrm>
          </p:grpSpPr>
          <p:sp>
            <p:nvSpPr>
              <p:cNvPr id="179533" name="Line 333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34" name="Line 334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35" name="Line 335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36" name="Group 336"/>
            <p:cNvGrpSpPr>
              <a:grpSpLocks/>
            </p:cNvGrpSpPr>
            <p:nvPr/>
          </p:nvGrpSpPr>
          <p:grpSpPr bwMode="auto">
            <a:xfrm flipV="1">
              <a:off x="2553" y="7657"/>
              <a:ext cx="430" cy="216"/>
              <a:chOff x="8499" y="8320"/>
              <a:chExt cx="430" cy="127"/>
            </a:xfrm>
          </p:grpSpPr>
          <p:sp>
            <p:nvSpPr>
              <p:cNvPr id="179537" name="Line 337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38" name="Line 338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39" name="Line 339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40" name="Group 340"/>
            <p:cNvGrpSpPr>
              <a:grpSpLocks/>
            </p:cNvGrpSpPr>
            <p:nvPr/>
          </p:nvGrpSpPr>
          <p:grpSpPr bwMode="auto">
            <a:xfrm flipV="1">
              <a:off x="2550" y="7513"/>
              <a:ext cx="430" cy="210"/>
              <a:chOff x="8499" y="8320"/>
              <a:chExt cx="430" cy="127"/>
            </a:xfrm>
          </p:grpSpPr>
          <p:sp>
            <p:nvSpPr>
              <p:cNvPr id="179541" name="Line 341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42" name="Line 342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43" name="Line 343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544" name="Line 344"/>
            <p:cNvSpPr>
              <a:spLocks noChangeShapeType="1"/>
            </p:cNvSpPr>
            <p:nvPr/>
          </p:nvSpPr>
          <p:spPr bwMode="auto">
            <a:xfrm>
              <a:off x="2557" y="800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45" name="Line 345"/>
            <p:cNvSpPr>
              <a:spLocks noChangeShapeType="1"/>
            </p:cNvSpPr>
            <p:nvPr/>
          </p:nvSpPr>
          <p:spPr bwMode="auto">
            <a:xfrm>
              <a:off x="2557" y="6849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46" name="Line 346"/>
            <p:cNvSpPr>
              <a:spLocks noChangeShapeType="1"/>
            </p:cNvSpPr>
            <p:nvPr/>
          </p:nvSpPr>
          <p:spPr bwMode="auto">
            <a:xfrm>
              <a:off x="2554" y="8754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47" name="Line 347"/>
            <p:cNvSpPr>
              <a:spLocks noChangeShapeType="1"/>
            </p:cNvSpPr>
            <p:nvPr/>
          </p:nvSpPr>
          <p:spPr bwMode="auto">
            <a:xfrm>
              <a:off x="2554" y="9114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48" name="Line 348"/>
            <p:cNvSpPr>
              <a:spLocks noChangeShapeType="1"/>
            </p:cNvSpPr>
            <p:nvPr/>
          </p:nvSpPr>
          <p:spPr bwMode="auto">
            <a:xfrm>
              <a:off x="2557" y="9435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49" name="Line 349"/>
            <p:cNvSpPr>
              <a:spLocks noChangeShapeType="1"/>
            </p:cNvSpPr>
            <p:nvPr/>
          </p:nvSpPr>
          <p:spPr bwMode="auto">
            <a:xfrm>
              <a:off x="2557" y="959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0" name="Line 350"/>
            <p:cNvSpPr>
              <a:spLocks noChangeShapeType="1"/>
            </p:cNvSpPr>
            <p:nvPr/>
          </p:nvSpPr>
          <p:spPr bwMode="auto">
            <a:xfrm>
              <a:off x="2700" y="6880"/>
              <a:ext cx="0" cy="8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1" name="Line 351"/>
            <p:cNvSpPr>
              <a:spLocks noChangeShapeType="1"/>
            </p:cNvSpPr>
            <p:nvPr/>
          </p:nvSpPr>
          <p:spPr bwMode="auto">
            <a:xfrm>
              <a:off x="2830" y="6880"/>
              <a:ext cx="0" cy="8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2" name="Line 352"/>
            <p:cNvSpPr>
              <a:spLocks noChangeShapeType="1"/>
            </p:cNvSpPr>
            <p:nvPr/>
          </p:nvSpPr>
          <p:spPr bwMode="auto">
            <a:xfrm flipH="1">
              <a:off x="2502" y="678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3" name="Line 353"/>
            <p:cNvSpPr>
              <a:spLocks noChangeShapeType="1"/>
            </p:cNvSpPr>
            <p:nvPr/>
          </p:nvSpPr>
          <p:spPr bwMode="auto">
            <a:xfrm flipH="1">
              <a:off x="2492" y="760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4" name="Line 354"/>
            <p:cNvSpPr>
              <a:spLocks noChangeShapeType="1"/>
            </p:cNvSpPr>
            <p:nvPr/>
          </p:nvSpPr>
          <p:spPr bwMode="auto">
            <a:xfrm flipH="1">
              <a:off x="2482" y="799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5" name="Rectangle 355"/>
            <p:cNvSpPr>
              <a:spLocks noChangeArrowheads="1"/>
            </p:cNvSpPr>
            <p:nvPr/>
          </p:nvSpPr>
          <p:spPr bwMode="auto">
            <a:xfrm>
              <a:off x="3660" y="9020"/>
              <a:ext cx="83" cy="62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6" name="Line 356"/>
            <p:cNvSpPr>
              <a:spLocks noChangeShapeType="1"/>
            </p:cNvSpPr>
            <p:nvPr/>
          </p:nvSpPr>
          <p:spPr bwMode="auto">
            <a:xfrm flipH="1">
              <a:off x="2482" y="838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9557" name="Group 357"/>
          <p:cNvGrpSpPr>
            <a:grpSpLocks/>
          </p:cNvGrpSpPr>
          <p:nvPr/>
        </p:nvGrpSpPr>
        <p:grpSpPr bwMode="auto">
          <a:xfrm>
            <a:off x="6344297" y="132733"/>
            <a:ext cx="1550988" cy="2673350"/>
            <a:chOff x="3198" y="118"/>
            <a:chExt cx="977" cy="1684"/>
          </a:xfrm>
        </p:grpSpPr>
        <p:sp>
          <p:nvSpPr>
            <p:cNvPr id="179558" name="Rectangle 358"/>
            <p:cNvSpPr>
              <a:spLocks noChangeArrowheads="1"/>
            </p:cNvSpPr>
            <p:nvPr/>
          </p:nvSpPr>
          <p:spPr bwMode="auto">
            <a:xfrm>
              <a:off x="3416" y="225"/>
              <a:ext cx="62" cy="157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559" name="Text Box 359"/>
            <p:cNvSpPr txBox="1">
              <a:spLocks noChangeArrowheads="1"/>
            </p:cNvSpPr>
            <p:nvPr/>
          </p:nvSpPr>
          <p:spPr bwMode="auto">
            <a:xfrm>
              <a:off x="3549" y="231"/>
              <a:ext cx="24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gwm635</a:t>
              </a:r>
              <a:endParaRPr lang="en-US" dirty="0"/>
            </a:p>
          </p:txBody>
        </p:sp>
        <p:sp>
          <p:nvSpPr>
            <p:cNvPr id="179560" name="Text Box 360"/>
            <p:cNvSpPr txBox="1">
              <a:spLocks noChangeArrowheads="1"/>
            </p:cNvSpPr>
            <p:nvPr/>
          </p:nvSpPr>
          <p:spPr bwMode="auto">
            <a:xfrm>
              <a:off x="3550" y="353"/>
              <a:ext cx="43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barc70, wmc479</a:t>
              </a:r>
              <a:endParaRPr lang="en-US" dirty="0"/>
            </a:p>
          </p:txBody>
        </p:sp>
        <p:sp>
          <p:nvSpPr>
            <p:cNvPr id="179561" name="Text Box 361"/>
            <p:cNvSpPr txBox="1">
              <a:spLocks noChangeArrowheads="1"/>
            </p:cNvSpPr>
            <p:nvPr/>
          </p:nvSpPr>
          <p:spPr bwMode="auto">
            <a:xfrm>
              <a:off x="3550" y="471"/>
              <a:ext cx="24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wmc168</a:t>
              </a:r>
              <a:endParaRPr lang="en-US" dirty="0"/>
            </a:p>
          </p:txBody>
        </p:sp>
        <p:sp>
          <p:nvSpPr>
            <p:cNvPr id="179562" name="Text Box 362"/>
            <p:cNvSpPr txBox="1">
              <a:spLocks noChangeArrowheads="1"/>
            </p:cNvSpPr>
            <p:nvPr/>
          </p:nvSpPr>
          <p:spPr bwMode="auto">
            <a:xfrm>
              <a:off x="3549" y="632"/>
              <a:ext cx="24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barc219</a:t>
              </a:r>
              <a:endParaRPr lang="en-US" dirty="0"/>
            </a:p>
          </p:txBody>
        </p:sp>
        <p:sp>
          <p:nvSpPr>
            <p:cNvPr id="179563" name="Text Box 363"/>
            <p:cNvSpPr txBox="1">
              <a:spLocks noChangeArrowheads="1"/>
            </p:cNvSpPr>
            <p:nvPr/>
          </p:nvSpPr>
          <p:spPr bwMode="auto">
            <a:xfrm>
              <a:off x="3549" y="703"/>
              <a:ext cx="51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barc282, cfa2174</a:t>
              </a:r>
              <a:endParaRPr lang="en-US" dirty="0"/>
            </a:p>
          </p:txBody>
        </p:sp>
        <p:sp>
          <p:nvSpPr>
            <p:cNvPr id="179564" name="Text Box 364"/>
            <p:cNvSpPr txBox="1">
              <a:spLocks noChangeArrowheads="1"/>
            </p:cNvSpPr>
            <p:nvPr/>
          </p:nvSpPr>
          <p:spPr bwMode="auto">
            <a:xfrm>
              <a:off x="3550" y="780"/>
              <a:ext cx="409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BQ170462</a:t>
              </a:r>
              <a:endParaRPr lang="en-US" dirty="0"/>
            </a:p>
          </p:txBody>
        </p:sp>
        <p:sp>
          <p:nvSpPr>
            <p:cNvPr id="179565" name="Text Box 365"/>
            <p:cNvSpPr txBox="1">
              <a:spLocks noChangeArrowheads="1"/>
            </p:cNvSpPr>
            <p:nvPr/>
          </p:nvSpPr>
          <p:spPr bwMode="auto">
            <a:xfrm>
              <a:off x="3548" y="855"/>
              <a:ext cx="24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barc174</a:t>
              </a:r>
              <a:endParaRPr lang="en-US" dirty="0"/>
            </a:p>
          </p:txBody>
        </p:sp>
        <p:sp>
          <p:nvSpPr>
            <p:cNvPr id="179566" name="Text Box 366"/>
            <p:cNvSpPr txBox="1">
              <a:spLocks noChangeArrowheads="1"/>
            </p:cNvSpPr>
            <p:nvPr/>
          </p:nvSpPr>
          <p:spPr bwMode="auto">
            <a:xfrm>
              <a:off x="3550" y="938"/>
              <a:ext cx="246" cy="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barc1034</a:t>
              </a:r>
              <a:endParaRPr lang="en-US" dirty="0"/>
            </a:p>
          </p:txBody>
        </p:sp>
        <p:sp>
          <p:nvSpPr>
            <p:cNvPr id="179567" name="Text Box 367"/>
            <p:cNvSpPr txBox="1">
              <a:spLocks noChangeArrowheads="1"/>
            </p:cNvSpPr>
            <p:nvPr/>
          </p:nvSpPr>
          <p:spPr bwMode="auto">
            <a:xfrm>
              <a:off x="3561" y="1016"/>
              <a:ext cx="561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BE471272</a:t>
              </a:r>
              <a:endParaRPr lang="en-US" dirty="0"/>
            </a:p>
          </p:txBody>
        </p:sp>
        <p:sp>
          <p:nvSpPr>
            <p:cNvPr id="179568" name="Text Box 368"/>
            <p:cNvSpPr txBox="1">
              <a:spLocks noChangeArrowheads="1"/>
            </p:cNvSpPr>
            <p:nvPr/>
          </p:nvSpPr>
          <p:spPr bwMode="auto">
            <a:xfrm>
              <a:off x="3550" y="1216"/>
              <a:ext cx="24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wmc596</a:t>
              </a:r>
              <a:endParaRPr lang="en-US" dirty="0"/>
            </a:p>
          </p:txBody>
        </p:sp>
        <p:sp>
          <p:nvSpPr>
            <p:cNvPr id="179569" name="Text Box 369"/>
            <p:cNvSpPr txBox="1">
              <a:spLocks noChangeArrowheads="1"/>
            </p:cNvSpPr>
            <p:nvPr/>
          </p:nvSpPr>
          <p:spPr bwMode="auto">
            <a:xfrm>
              <a:off x="3547" y="1301"/>
              <a:ext cx="244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wmc603</a:t>
              </a:r>
              <a:endParaRPr lang="en-US" dirty="0"/>
            </a:p>
          </p:txBody>
        </p:sp>
        <p:sp>
          <p:nvSpPr>
            <p:cNvPr id="179570" name="Text Box 370"/>
            <p:cNvSpPr txBox="1">
              <a:spLocks noChangeArrowheads="1"/>
            </p:cNvSpPr>
            <p:nvPr/>
          </p:nvSpPr>
          <p:spPr bwMode="auto">
            <a:xfrm>
              <a:off x="3549" y="1386"/>
              <a:ext cx="245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wmc488</a:t>
              </a:r>
              <a:endParaRPr lang="en-US" dirty="0"/>
            </a:p>
          </p:txBody>
        </p:sp>
        <p:sp>
          <p:nvSpPr>
            <p:cNvPr id="179571" name="Text Box 371"/>
            <p:cNvSpPr txBox="1">
              <a:spLocks noChangeArrowheads="1"/>
            </p:cNvSpPr>
            <p:nvPr/>
          </p:nvSpPr>
          <p:spPr bwMode="auto">
            <a:xfrm>
              <a:off x="3550" y="1453"/>
              <a:ext cx="246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gwm276</a:t>
              </a:r>
              <a:endParaRPr lang="en-US" dirty="0"/>
            </a:p>
          </p:txBody>
        </p:sp>
        <p:sp>
          <p:nvSpPr>
            <p:cNvPr id="179572" name="Text Box 372"/>
            <p:cNvSpPr txBox="1">
              <a:spLocks noChangeArrowheads="1"/>
            </p:cNvSpPr>
            <p:nvPr/>
          </p:nvSpPr>
          <p:spPr bwMode="auto">
            <a:xfrm>
              <a:off x="3547" y="1698"/>
              <a:ext cx="190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cfd6</a:t>
              </a:r>
              <a:endParaRPr lang="en-US" dirty="0"/>
            </a:p>
          </p:txBody>
        </p:sp>
        <p:sp>
          <p:nvSpPr>
            <p:cNvPr id="179573" name="Text Box 373"/>
            <p:cNvSpPr txBox="1">
              <a:spLocks noChangeArrowheads="1"/>
            </p:cNvSpPr>
            <p:nvPr/>
          </p:nvSpPr>
          <p:spPr bwMode="auto">
            <a:xfrm>
              <a:off x="3545" y="1623"/>
              <a:ext cx="471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cfa2293, wmc116</a:t>
              </a:r>
              <a:endParaRPr lang="en-US" dirty="0"/>
            </a:p>
          </p:txBody>
        </p:sp>
        <p:sp>
          <p:nvSpPr>
            <p:cNvPr id="179574" name="Text Box 374"/>
            <p:cNvSpPr txBox="1">
              <a:spLocks noChangeArrowheads="1"/>
            </p:cNvSpPr>
            <p:nvPr/>
          </p:nvSpPr>
          <p:spPr bwMode="auto">
            <a:xfrm>
              <a:off x="3252" y="245"/>
              <a:ext cx="109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0.0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75" name="Text Box 375"/>
            <p:cNvSpPr txBox="1">
              <a:spLocks noChangeArrowheads="1"/>
            </p:cNvSpPr>
            <p:nvPr/>
          </p:nvSpPr>
          <p:spPr bwMode="auto">
            <a:xfrm>
              <a:off x="3227" y="360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15.0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76" name="Text Box 376"/>
            <p:cNvSpPr txBox="1">
              <a:spLocks noChangeArrowheads="1"/>
            </p:cNvSpPr>
            <p:nvPr/>
          </p:nvSpPr>
          <p:spPr bwMode="auto">
            <a:xfrm>
              <a:off x="3227" y="480"/>
              <a:ext cx="14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28.6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77" name="Text Box 377"/>
            <p:cNvSpPr txBox="1">
              <a:spLocks noChangeArrowheads="1"/>
            </p:cNvSpPr>
            <p:nvPr/>
          </p:nvSpPr>
          <p:spPr bwMode="auto">
            <a:xfrm>
              <a:off x="3225" y="638"/>
              <a:ext cx="14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55.4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78" name="Text Box 378"/>
            <p:cNvSpPr txBox="1">
              <a:spLocks noChangeArrowheads="1"/>
            </p:cNvSpPr>
            <p:nvPr/>
          </p:nvSpPr>
          <p:spPr bwMode="auto">
            <a:xfrm>
              <a:off x="3225" y="710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72.6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79" name="Text Box 379"/>
            <p:cNvSpPr txBox="1">
              <a:spLocks noChangeArrowheads="1"/>
            </p:cNvSpPr>
            <p:nvPr/>
          </p:nvSpPr>
          <p:spPr bwMode="auto">
            <a:xfrm>
              <a:off x="3228" y="782"/>
              <a:ext cx="14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73.1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80" name="Text Box 380"/>
            <p:cNvSpPr txBox="1">
              <a:spLocks noChangeArrowheads="1"/>
            </p:cNvSpPr>
            <p:nvPr/>
          </p:nvSpPr>
          <p:spPr bwMode="auto">
            <a:xfrm>
              <a:off x="3228" y="851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74.3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81" name="Text Box 381"/>
            <p:cNvSpPr txBox="1">
              <a:spLocks noChangeArrowheads="1"/>
            </p:cNvSpPr>
            <p:nvPr/>
          </p:nvSpPr>
          <p:spPr bwMode="auto">
            <a:xfrm>
              <a:off x="3228" y="960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94.9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82" name="Text Box 382"/>
            <p:cNvSpPr txBox="1">
              <a:spLocks noChangeArrowheads="1"/>
            </p:cNvSpPr>
            <p:nvPr/>
          </p:nvSpPr>
          <p:spPr bwMode="auto">
            <a:xfrm>
              <a:off x="3213" y="1092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 99.7</a:t>
              </a:r>
              <a:endParaRPr lang="en-US" dirty="0"/>
            </a:p>
          </p:txBody>
        </p:sp>
        <p:sp>
          <p:nvSpPr>
            <p:cNvPr id="179583" name="Text Box 383"/>
            <p:cNvSpPr txBox="1">
              <a:spLocks noChangeArrowheads="1"/>
            </p:cNvSpPr>
            <p:nvPr/>
          </p:nvSpPr>
          <p:spPr bwMode="auto">
            <a:xfrm>
              <a:off x="3204" y="1213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101.7</a:t>
              </a:r>
              <a:endParaRPr lang="en-US" dirty="0"/>
            </a:p>
          </p:txBody>
        </p:sp>
        <p:sp>
          <p:nvSpPr>
            <p:cNvPr id="179584" name="Text Box 384"/>
            <p:cNvSpPr txBox="1">
              <a:spLocks noChangeArrowheads="1"/>
            </p:cNvSpPr>
            <p:nvPr/>
          </p:nvSpPr>
          <p:spPr bwMode="auto">
            <a:xfrm>
              <a:off x="3200" y="1287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103.1</a:t>
              </a:r>
              <a:endParaRPr lang="en-US" dirty="0"/>
            </a:p>
          </p:txBody>
        </p:sp>
        <p:sp>
          <p:nvSpPr>
            <p:cNvPr id="179585" name="Text Box 385"/>
            <p:cNvSpPr txBox="1">
              <a:spLocks noChangeArrowheads="1"/>
            </p:cNvSpPr>
            <p:nvPr/>
          </p:nvSpPr>
          <p:spPr bwMode="auto">
            <a:xfrm>
              <a:off x="3200" y="1387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126.3</a:t>
              </a:r>
              <a:endParaRPr lang="en-US" dirty="0"/>
            </a:p>
          </p:txBody>
        </p:sp>
        <p:sp>
          <p:nvSpPr>
            <p:cNvPr id="179586" name="Text Box 386"/>
            <p:cNvSpPr txBox="1">
              <a:spLocks noChangeArrowheads="1"/>
            </p:cNvSpPr>
            <p:nvPr/>
          </p:nvSpPr>
          <p:spPr bwMode="auto">
            <a:xfrm>
              <a:off x="3200" y="1455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137.8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87" name="Text Box 387"/>
            <p:cNvSpPr txBox="1">
              <a:spLocks noChangeArrowheads="1"/>
            </p:cNvSpPr>
            <p:nvPr/>
          </p:nvSpPr>
          <p:spPr bwMode="auto">
            <a:xfrm>
              <a:off x="3198" y="1630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170.6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88" name="Text Box 388"/>
            <p:cNvSpPr txBox="1">
              <a:spLocks noChangeArrowheads="1"/>
            </p:cNvSpPr>
            <p:nvPr/>
          </p:nvSpPr>
          <p:spPr bwMode="auto">
            <a:xfrm>
              <a:off x="3200" y="1709"/>
              <a:ext cx="14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171.2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589" name="Text Box 389"/>
            <p:cNvSpPr txBox="1">
              <a:spLocks noChangeArrowheads="1"/>
            </p:cNvSpPr>
            <p:nvPr/>
          </p:nvSpPr>
          <p:spPr bwMode="auto">
            <a:xfrm>
              <a:off x="3388" y="118"/>
              <a:ext cx="133" cy="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 dirty="0"/>
                <a:t>7A</a:t>
              </a:r>
              <a:endParaRPr lang="en-US" dirty="0"/>
            </a:p>
          </p:txBody>
        </p:sp>
        <p:grpSp>
          <p:nvGrpSpPr>
            <p:cNvPr id="179590" name="Group 390"/>
            <p:cNvGrpSpPr>
              <a:grpSpLocks/>
            </p:cNvGrpSpPr>
            <p:nvPr/>
          </p:nvGrpSpPr>
          <p:grpSpPr bwMode="auto">
            <a:xfrm>
              <a:off x="3360" y="1157"/>
              <a:ext cx="172" cy="94"/>
              <a:chOff x="8499" y="8320"/>
              <a:chExt cx="430" cy="127"/>
            </a:xfrm>
          </p:grpSpPr>
          <p:sp>
            <p:nvSpPr>
              <p:cNvPr id="179591" name="Line 391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92" name="Line 392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93" name="Line 393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94" name="Group 394"/>
            <p:cNvGrpSpPr>
              <a:grpSpLocks/>
            </p:cNvGrpSpPr>
            <p:nvPr/>
          </p:nvGrpSpPr>
          <p:grpSpPr bwMode="auto">
            <a:xfrm>
              <a:off x="3360" y="1167"/>
              <a:ext cx="172" cy="148"/>
              <a:chOff x="8499" y="8320"/>
              <a:chExt cx="430" cy="127"/>
            </a:xfrm>
          </p:grpSpPr>
          <p:sp>
            <p:nvSpPr>
              <p:cNvPr id="179595" name="Line 395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96" name="Line 396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597" name="Line 397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598" name="Group 398"/>
            <p:cNvGrpSpPr>
              <a:grpSpLocks/>
            </p:cNvGrpSpPr>
            <p:nvPr/>
          </p:nvGrpSpPr>
          <p:grpSpPr bwMode="auto">
            <a:xfrm flipV="1">
              <a:off x="3361" y="982"/>
              <a:ext cx="172" cy="94"/>
              <a:chOff x="8499" y="8320"/>
              <a:chExt cx="430" cy="127"/>
            </a:xfrm>
          </p:grpSpPr>
          <p:sp>
            <p:nvSpPr>
              <p:cNvPr id="179599" name="Line 399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00" name="Line 400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01" name="Line 401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602" name="Group 402"/>
            <p:cNvGrpSpPr>
              <a:grpSpLocks/>
            </p:cNvGrpSpPr>
            <p:nvPr/>
          </p:nvGrpSpPr>
          <p:grpSpPr bwMode="auto">
            <a:xfrm flipV="1">
              <a:off x="3361" y="815"/>
              <a:ext cx="172" cy="79"/>
              <a:chOff x="8499" y="8320"/>
              <a:chExt cx="430" cy="127"/>
            </a:xfrm>
          </p:grpSpPr>
          <p:sp>
            <p:nvSpPr>
              <p:cNvPr id="179603" name="Line 403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04" name="Line 404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05" name="Line 405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606" name="Group 406"/>
            <p:cNvGrpSpPr>
              <a:grpSpLocks/>
            </p:cNvGrpSpPr>
            <p:nvPr/>
          </p:nvGrpSpPr>
          <p:grpSpPr bwMode="auto">
            <a:xfrm flipV="1">
              <a:off x="3360" y="737"/>
              <a:ext cx="172" cy="147"/>
              <a:chOff x="8499" y="8320"/>
              <a:chExt cx="430" cy="127"/>
            </a:xfrm>
          </p:grpSpPr>
          <p:sp>
            <p:nvSpPr>
              <p:cNvPr id="179607" name="Line 407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08" name="Line 408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09" name="Line 409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610" name="Group 410"/>
            <p:cNvGrpSpPr>
              <a:grpSpLocks/>
            </p:cNvGrpSpPr>
            <p:nvPr/>
          </p:nvGrpSpPr>
          <p:grpSpPr bwMode="auto">
            <a:xfrm flipV="1">
              <a:off x="3361" y="678"/>
              <a:ext cx="172" cy="60"/>
              <a:chOff x="8499" y="8320"/>
              <a:chExt cx="430" cy="127"/>
            </a:xfrm>
          </p:grpSpPr>
          <p:sp>
            <p:nvSpPr>
              <p:cNvPr id="179611" name="Line 411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12" name="Line 412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13" name="Line 413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614" name="Group 414"/>
            <p:cNvGrpSpPr>
              <a:grpSpLocks/>
            </p:cNvGrpSpPr>
            <p:nvPr/>
          </p:nvGrpSpPr>
          <p:grpSpPr bwMode="auto">
            <a:xfrm flipV="1">
              <a:off x="3361" y="1673"/>
              <a:ext cx="172" cy="62"/>
              <a:chOff x="8499" y="8320"/>
              <a:chExt cx="430" cy="127"/>
            </a:xfrm>
          </p:grpSpPr>
          <p:sp>
            <p:nvSpPr>
              <p:cNvPr id="179615" name="Line 415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16" name="Line 416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17" name="Line 417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618" name="Line 418"/>
            <p:cNvSpPr>
              <a:spLocks noChangeShapeType="1"/>
            </p:cNvSpPr>
            <p:nvPr/>
          </p:nvSpPr>
          <p:spPr bwMode="auto">
            <a:xfrm>
              <a:off x="3363" y="1135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19" name="Line 419"/>
            <p:cNvSpPr>
              <a:spLocks noChangeShapeType="1"/>
            </p:cNvSpPr>
            <p:nvPr/>
          </p:nvSpPr>
          <p:spPr bwMode="auto">
            <a:xfrm>
              <a:off x="3361" y="907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0" name="Line 420"/>
            <p:cNvSpPr>
              <a:spLocks noChangeShapeType="1"/>
            </p:cNvSpPr>
            <p:nvPr/>
          </p:nvSpPr>
          <p:spPr bwMode="auto">
            <a:xfrm>
              <a:off x="3364" y="1742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1" name="Line 421"/>
            <p:cNvSpPr>
              <a:spLocks noChangeShapeType="1"/>
            </p:cNvSpPr>
            <p:nvPr/>
          </p:nvSpPr>
          <p:spPr bwMode="auto">
            <a:xfrm>
              <a:off x="3361" y="519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2" name="Line 422"/>
            <p:cNvSpPr>
              <a:spLocks noChangeShapeType="1"/>
            </p:cNvSpPr>
            <p:nvPr/>
          </p:nvSpPr>
          <p:spPr bwMode="auto">
            <a:xfrm>
              <a:off x="3361" y="400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3" name="Line 423"/>
            <p:cNvSpPr>
              <a:spLocks noChangeShapeType="1"/>
            </p:cNvSpPr>
            <p:nvPr/>
          </p:nvSpPr>
          <p:spPr bwMode="auto">
            <a:xfrm>
              <a:off x="3361" y="281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4" name="Text Box 424"/>
            <p:cNvSpPr txBox="1">
              <a:spLocks noChangeArrowheads="1"/>
            </p:cNvSpPr>
            <p:nvPr/>
          </p:nvSpPr>
          <p:spPr bwMode="auto">
            <a:xfrm>
              <a:off x="3570" y="1083"/>
              <a:ext cx="509" cy="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barc180, </a:t>
              </a:r>
            </a:p>
            <a:p>
              <a:r>
                <a:rPr lang="en-US" sz="800" i="1" dirty="0">
                  <a:solidFill>
                    <a:srgbClr val="0000FF"/>
                  </a:solidFill>
                </a:rPr>
                <a:t>BQ169669</a:t>
              </a:r>
              <a:endParaRPr lang="en-US" dirty="0"/>
            </a:p>
          </p:txBody>
        </p:sp>
        <p:sp>
          <p:nvSpPr>
            <p:cNvPr id="179625" name="Line 425"/>
            <p:cNvSpPr>
              <a:spLocks noChangeShapeType="1"/>
            </p:cNvSpPr>
            <p:nvPr/>
          </p:nvSpPr>
          <p:spPr bwMode="auto">
            <a:xfrm flipH="1">
              <a:off x="3339" y="723"/>
              <a:ext cx="0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6" name="Line 426"/>
            <p:cNvSpPr>
              <a:spLocks noChangeShapeType="1"/>
            </p:cNvSpPr>
            <p:nvPr/>
          </p:nvSpPr>
          <p:spPr bwMode="auto">
            <a:xfrm flipH="1">
              <a:off x="3423" y="1463"/>
              <a:ext cx="0" cy="2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7" name="Line 427"/>
            <p:cNvSpPr>
              <a:spLocks noChangeShapeType="1"/>
            </p:cNvSpPr>
            <p:nvPr/>
          </p:nvSpPr>
          <p:spPr bwMode="auto">
            <a:xfrm>
              <a:off x="3339" y="1211"/>
              <a:ext cx="0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8" name="Line 428"/>
            <p:cNvSpPr>
              <a:spLocks noChangeShapeType="1"/>
            </p:cNvSpPr>
            <p:nvPr/>
          </p:nvSpPr>
          <p:spPr bwMode="auto">
            <a:xfrm>
              <a:off x="3339" y="1375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29" name="Line 429"/>
            <p:cNvSpPr>
              <a:spLocks noChangeShapeType="1"/>
            </p:cNvSpPr>
            <p:nvPr/>
          </p:nvSpPr>
          <p:spPr bwMode="auto">
            <a:xfrm>
              <a:off x="3343" y="1659"/>
              <a:ext cx="0" cy="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30" name="Line 430"/>
            <p:cNvSpPr>
              <a:spLocks noChangeShapeType="1"/>
            </p:cNvSpPr>
            <p:nvPr/>
          </p:nvSpPr>
          <p:spPr bwMode="auto">
            <a:xfrm flipH="1">
              <a:off x="3475" y="1467"/>
              <a:ext cx="0" cy="26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631" name="Group 431"/>
            <p:cNvGrpSpPr>
              <a:grpSpLocks/>
            </p:cNvGrpSpPr>
            <p:nvPr/>
          </p:nvGrpSpPr>
          <p:grpSpPr bwMode="auto">
            <a:xfrm>
              <a:off x="4042" y="1460"/>
              <a:ext cx="133" cy="316"/>
              <a:chOff x="6000" y="10540"/>
              <a:chExt cx="333" cy="490"/>
            </a:xfrm>
          </p:grpSpPr>
          <p:sp>
            <p:nvSpPr>
              <p:cNvPr id="179632" name="Rectangle 432"/>
              <p:cNvSpPr>
                <a:spLocks noChangeArrowheads="1"/>
              </p:cNvSpPr>
              <p:nvPr/>
            </p:nvSpPr>
            <p:spPr bwMode="auto">
              <a:xfrm>
                <a:off x="6000" y="10540"/>
                <a:ext cx="73" cy="490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33" name="Rectangle 433"/>
              <p:cNvSpPr>
                <a:spLocks noChangeArrowheads="1"/>
              </p:cNvSpPr>
              <p:nvPr/>
            </p:nvSpPr>
            <p:spPr bwMode="auto">
              <a:xfrm>
                <a:off x="6130" y="10540"/>
                <a:ext cx="73" cy="490"/>
              </a:xfrm>
              <a:prstGeom prst="rect">
                <a:avLst/>
              </a:prstGeom>
              <a:solidFill>
                <a:srgbClr val="66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34" name="Rectangle 434"/>
              <p:cNvSpPr>
                <a:spLocks noChangeArrowheads="1"/>
              </p:cNvSpPr>
              <p:nvPr/>
            </p:nvSpPr>
            <p:spPr bwMode="auto">
              <a:xfrm>
                <a:off x="6260" y="10540"/>
                <a:ext cx="73" cy="49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635" name="Rectangle 435"/>
            <p:cNvSpPr>
              <a:spLocks noChangeArrowheads="1"/>
            </p:cNvSpPr>
            <p:nvPr/>
          </p:nvSpPr>
          <p:spPr bwMode="auto">
            <a:xfrm>
              <a:off x="4102" y="948"/>
              <a:ext cx="28" cy="29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36" name="Line 436"/>
            <p:cNvSpPr>
              <a:spLocks noChangeShapeType="1"/>
            </p:cNvSpPr>
            <p:nvPr/>
          </p:nvSpPr>
          <p:spPr bwMode="auto">
            <a:xfrm>
              <a:off x="3418" y="1120"/>
              <a:ext cx="60" cy="0"/>
            </a:xfrm>
            <a:prstGeom prst="line">
              <a:avLst/>
            </a:prstGeom>
            <a:noFill/>
            <a:ln w="38100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37" name="AutoShape 437"/>
            <p:cNvSpPr>
              <a:spLocks/>
            </p:cNvSpPr>
            <p:nvPr/>
          </p:nvSpPr>
          <p:spPr bwMode="auto">
            <a:xfrm>
              <a:off x="3534" y="1028"/>
              <a:ext cx="28" cy="177"/>
            </a:xfrm>
            <a:prstGeom prst="leftBrace">
              <a:avLst>
                <a:gd name="adj1" fmla="val 52679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38" name="Line 438"/>
            <p:cNvSpPr>
              <a:spLocks noChangeShapeType="1"/>
            </p:cNvSpPr>
            <p:nvPr/>
          </p:nvSpPr>
          <p:spPr bwMode="auto">
            <a:xfrm>
              <a:off x="3359" y="1111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639" name="Group 439"/>
            <p:cNvGrpSpPr>
              <a:grpSpLocks/>
            </p:cNvGrpSpPr>
            <p:nvPr/>
          </p:nvGrpSpPr>
          <p:grpSpPr bwMode="auto">
            <a:xfrm>
              <a:off x="3360" y="1460"/>
              <a:ext cx="172" cy="28"/>
              <a:chOff x="8499" y="8320"/>
              <a:chExt cx="430" cy="127"/>
            </a:xfrm>
          </p:grpSpPr>
          <p:sp>
            <p:nvSpPr>
              <p:cNvPr id="179640" name="Line 440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41" name="Line 441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42" name="Line 442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643" name="Group 443"/>
            <p:cNvGrpSpPr>
              <a:grpSpLocks/>
            </p:cNvGrpSpPr>
            <p:nvPr/>
          </p:nvGrpSpPr>
          <p:grpSpPr bwMode="auto">
            <a:xfrm>
              <a:off x="3364" y="1363"/>
              <a:ext cx="172" cy="59"/>
              <a:chOff x="8499" y="8320"/>
              <a:chExt cx="430" cy="127"/>
            </a:xfrm>
          </p:grpSpPr>
          <p:sp>
            <p:nvSpPr>
              <p:cNvPr id="179644" name="Line 444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45" name="Line 445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646" name="Line 446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7978393" y="246128"/>
            <a:ext cx="2482188" cy="2639948"/>
            <a:chOff x="6622433" y="300719"/>
            <a:chExt cx="2482188" cy="2639948"/>
          </a:xfrm>
        </p:grpSpPr>
        <p:pic>
          <p:nvPicPr>
            <p:cNvPr id="179205" name="Picture 5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9096" y="492742"/>
              <a:ext cx="2295525" cy="2447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79212" name="Text Box 12"/>
            <p:cNvSpPr txBox="1">
              <a:spLocks noChangeArrowheads="1"/>
            </p:cNvSpPr>
            <p:nvPr/>
          </p:nvSpPr>
          <p:spPr bwMode="auto">
            <a:xfrm>
              <a:off x="6853238" y="477838"/>
              <a:ext cx="793807" cy="492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FF3300"/>
                  </a:solidFill>
                </a:rPr>
                <a:t>7A</a:t>
              </a:r>
            </a:p>
            <a:p>
              <a:r>
                <a:rPr lang="en-US" sz="1200" b="1" dirty="0">
                  <a:solidFill>
                    <a:srgbClr val="FF3300"/>
                  </a:solidFill>
                </a:rPr>
                <a:t>UC1113 +</a:t>
              </a:r>
            </a:p>
          </p:txBody>
        </p:sp>
        <p:sp>
          <p:nvSpPr>
            <p:cNvPr id="179648" name="Line 448"/>
            <p:cNvSpPr>
              <a:spLocks noChangeShapeType="1"/>
            </p:cNvSpPr>
            <p:nvPr/>
          </p:nvSpPr>
          <p:spPr bwMode="auto">
            <a:xfrm flipV="1">
              <a:off x="6622433" y="2533650"/>
              <a:ext cx="2743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49" name="Text Box 449"/>
            <p:cNvSpPr txBox="1">
              <a:spLocks noChangeArrowheads="1"/>
            </p:cNvSpPr>
            <p:nvPr/>
          </p:nvSpPr>
          <p:spPr bwMode="auto">
            <a:xfrm>
              <a:off x="6914472" y="300719"/>
              <a:ext cx="2019784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 dirty="0">
                  <a:highlight>
                    <a:srgbClr val="FFFF00"/>
                  </a:highlight>
                </a:rPr>
                <a:t>Yellow pigment in Semolina &amp; Pasta </a:t>
              </a:r>
            </a:p>
          </p:txBody>
        </p:sp>
      </p:grpSp>
      <p:grpSp>
        <p:nvGrpSpPr>
          <p:cNvPr id="179653" name="Group 453"/>
          <p:cNvGrpSpPr>
            <a:grpSpLocks/>
          </p:cNvGrpSpPr>
          <p:nvPr/>
        </p:nvGrpSpPr>
        <p:grpSpPr bwMode="auto">
          <a:xfrm>
            <a:off x="5773557" y="2918796"/>
            <a:ext cx="1725613" cy="3770312"/>
            <a:chOff x="2834" y="1873"/>
            <a:chExt cx="1087" cy="2375"/>
          </a:xfrm>
        </p:grpSpPr>
        <p:sp>
          <p:nvSpPr>
            <p:cNvPr id="179654" name="Rectangle 454"/>
            <p:cNvSpPr>
              <a:spLocks noChangeArrowheads="1"/>
            </p:cNvSpPr>
            <p:nvPr/>
          </p:nvSpPr>
          <p:spPr bwMode="auto">
            <a:xfrm>
              <a:off x="3439" y="4095"/>
              <a:ext cx="246" cy="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655" name="Rectangle 455"/>
            <p:cNvSpPr>
              <a:spLocks noChangeArrowheads="1"/>
            </p:cNvSpPr>
            <p:nvPr/>
          </p:nvSpPr>
          <p:spPr bwMode="auto">
            <a:xfrm>
              <a:off x="3728" y="3953"/>
              <a:ext cx="28" cy="28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56" name="Rectangle 456"/>
            <p:cNvSpPr>
              <a:spLocks noChangeArrowheads="1"/>
            </p:cNvSpPr>
            <p:nvPr/>
          </p:nvSpPr>
          <p:spPr bwMode="auto">
            <a:xfrm>
              <a:off x="3061" y="1991"/>
              <a:ext cx="63" cy="225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57" name="Line 457"/>
            <p:cNvSpPr>
              <a:spLocks noChangeShapeType="1"/>
            </p:cNvSpPr>
            <p:nvPr/>
          </p:nvSpPr>
          <p:spPr bwMode="auto">
            <a:xfrm>
              <a:off x="3009" y="3096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58" name="Line 458"/>
            <p:cNvSpPr>
              <a:spLocks noChangeShapeType="1"/>
            </p:cNvSpPr>
            <p:nvPr/>
          </p:nvSpPr>
          <p:spPr bwMode="auto">
            <a:xfrm>
              <a:off x="3009" y="3220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59" name="Line 459"/>
            <p:cNvSpPr>
              <a:spLocks noChangeShapeType="1"/>
            </p:cNvSpPr>
            <p:nvPr/>
          </p:nvSpPr>
          <p:spPr bwMode="auto">
            <a:xfrm>
              <a:off x="3009" y="3270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660" name="Text Box 460"/>
            <p:cNvSpPr txBox="1">
              <a:spLocks noChangeArrowheads="1"/>
            </p:cNvSpPr>
            <p:nvPr/>
          </p:nvSpPr>
          <p:spPr bwMode="auto">
            <a:xfrm>
              <a:off x="3193" y="2275"/>
              <a:ext cx="25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wmc182</a:t>
              </a:r>
              <a:endParaRPr lang="en-US" dirty="0"/>
            </a:p>
          </p:txBody>
        </p:sp>
        <p:sp>
          <p:nvSpPr>
            <p:cNvPr id="179661" name="Text Box 461"/>
            <p:cNvSpPr txBox="1">
              <a:spLocks noChangeArrowheads="1"/>
            </p:cNvSpPr>
            <p:nvPr/>
          </p:nvSpPr>
          <p:spPr bwMode="auto">
            <a:xfrm>
              <a:off x="3192" y="2347"/>
              <a:ext cx="24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gwm46</a:t>
              </a:r>
              <a:endParaRPr lang="en-US" dirty="0"/>
            </a:p>
          </p:txBody>
        </p:sp>
        <p:sp>
          <p:nvSpPr>
            <p:cNvPr id="179662" name="Text Box 462"/>
            <p:cNvSpPr txBox="1">
              <a:spLocks noChangeArrowheads="1"/>
            </p:cNvSpPr>
            <p:nvPr/>
          </p:nvSpPr>
          <p:spPr bwMode="auto">
            <a:xfrm>
              <a:off x="3191" y="2418"/>
              <a:ext cx="249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barc23</a:t>
              </a:r>
              <a:endParaRPr lang="en-US" dirty="0"/>
            </a:p>
          </p:txBody>
        </p:sp>
        <p:sp>
          <p:nvSpPr>
            <p:cNvPr id="179663" name="Text Box 463"/>
            <p:cNvSpPr txBox="1">
              <a:spLocks noChangeArrowheads="1"/>
            </p:cNvSpPr>
            <p:nvPr/>
          </p:nvSpPr>
          <p:spPr bwMode="auto">
            <a:xfrm>
              <a:off x="3193" y="2487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barc72</a:t>
              </a:r>
              <a:endParaRPr lang="en-US" dirty="0"/>
            </a:p>
          </p:txBody>
        </p:sp>
        <p:sp>
          <p:nvSpPr>
            <p:cNvPr id="179664" name="Text Box 464"/>
            <p:cNvSpPr txBox="1">
              <a:spLocks noChangeArrowheads="1"/>
            </p:cNvSpPr>
            <p:nvPr/>
          </p:nvSpPr>
          <p:spPr bwMode="auto">
            <a:xfrm>
              <a:off x="3193" y="2551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gwm297</a:t>
              </a:r>
              <a:endParaRPr lang="en-US" dirty="0"/>
            </a:p>
          </p:txBody>
        </p:sp>
        <p:sp>
          <p:nvSpPr>
            <p:cNvPr id="179665" name="Text Box 465"/>
            <p:cNvSpPr txBox="1">
              <a:spLocks noChangeArrowheads="1"/>
            </p:cNvSpPr>
            <p:nvPr/>
          </p:nvSpPr>
          <p:spPr bwMode="auto">
            <a:xfrm>
              <a:off x="3209" y="2628"/>
              <a:ext cx="492" cy="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lnSpc>
                  <a:spcPct val="90000"/>
                </a:lnSpc>
              </a:pPr>
              <a:r>
                <a:rPr lang="en-US" sz="800" i="1" dirty="0"/>
                <a:t>barc267, wmc476,</a:t>
              </a:r>
            </a:p>
            <a:p>
              <a:pPr>
                <a:lnSpc>
                  <a:spcPct val="90000"/>
                </a:lnSpc>
              </a:pPr>
              <a:r>
                <a:rPr lang="en-US" sz="800" i="1" dirty="0"/>
                <a:t>wmc662</a:t>
              </a:r>
              <a:endParaRPr lang="en-US" dirty="0"/>
            </a:p>
          </p:txBody>
        </p:sp>
        <p:sp>
          <p:nvSpPr>
            <p:cNvPr id="179666" name="Text Box 466"/>
            <p:cNvSpPr txBox="1">
              <a:spLocks noChangeArrowheads="1"/>
            </p:cNvSpPr>
            <p:nvPr/>
          </p:nvSpPr>
          <p:spPr bwMode="auto">
            <a:xfrm>
              <a:off x="3193" y="2748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gwm333</a:t>
              </a:r>
              <a:endParaRPr lang="en-US" dirty="0"/>
            </a:p>
          </p:txBody>
        </p:sp>
        <p:sp>
          <p:nvSpPr>
            <p:cNvPr id="179667" name="Text Box 467"/>
            <p:cNvSpPr txBox="1">
              <a:spLocks noChangeArrowheads="1"/>
            </p:cNvSpPr>
            <p:nvPr/>
          </p:nvSpPr>
          <p:spPr bwMode="auto">
            <a:xfrm>
              <a:off x="3194" y="2827"/>
              <a:ext cx="384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BF474379</a:t>
              </a:r>
              <a:endParaRPr lang="en-US" dirty="0"/>
            </a:p>
          </p:txBody>
        </p:sp>
        <p:sp>
          <p:nvSpPr>
            <p:cNvPr id="179668" name="Text Box 468"/>
            <p:cNvSpPr txBox="1">
              <a:spLocks noChangeArrowheads="1"/>
            </p:cNvSpPr>
            <p:nvPr/>
          </p:nvSpPr>
          <p:spPr bwMode="auto">
            <a:xfrm>
              <a:off x="3198" y="3228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wmc195</a:t>
              </a:r>
              <a:endParaRPr lang="en-US" dirty="0"/>
            </a:p>
          </p:txBody>
        </p:sp>
        <p:sp>
          <p:nvSpPr>
            <p:cNvPr id="179669" name="Text Box 469"/>
            <p:cNvSpPr txBox="1">
              <a:spLocks noChangeArrowheads="1"/>
            </p:cNvSpPr>
            <p:nvPr/>
          </p:nvSpPr>
          <p:spPr bwMode="auto">
            <a:xfrm>
              <a:off x="3194" y="3660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wmc311</a:t>
              </a:r>
              <a:endParaRPr lang="en-US" dirty="0"/>
            </a:p>
          </p:txBody>
        </p:sp>
        <p:sp>
          <p:nvSpPr>
            <p:cNvPr id="179670" name="Text Box 470"/>
            <p:cNvSpPr txBox="1">
              <a:spLocks noChangeArrowheads="1"/>
            </p:cNvSpPr>
            <p:nvPr/>
          </p:nvSpPr>
          <p:spPr bwMode="auto">
            <a:xfrm>
              <a:off x="3193" y="3747"/>
              <a:ext cx="25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wmc276</a:t>
              </a:r>
              <a:endParaRPr lang="en-US" dirty="0"/>
            </a:p>
          </p:txBody>
        </p:sp>
        <p:sp>
          <p:nvSpPr>
            <p:cNvPr id="179671" name="Text Box 471"/>
            <p:cNvSpPr txBox="1">
              <a:spLocks noChangeArrowheads="1"/>
            </p:cNvSpPr>
            <p:nvPr/>
          </p:nvSpPr>
          <p:spPr bwMode="auto">
            <a:xfrm>
              <a:off x="3217" y="3818"/>
              <a:ext cx="530" cy="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wmc581, wmc273, cfa2040</a:t>
              </a:r>
            </a:p>
            <a:p>
              <a:endParaRPr lang="en-US" dirty="0"/>
            </a:p>
          </p:txBody>
        </p:sp>
        <p:sp>
          <p:nvSpPr>
            <p:cNvPr id="179672" name="Text Box 472"/>
            <p:cNvSpPr txBox="1">
              <a:spLocks noChangeArrowheads="1"/>
            </p:cNvSpPr>
            <p:nvPr/>
          </p:nvSpPr>
          <p:spPr bwMode="auto">
            <a:xfrm>
              <a:off x="3194" y="2899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barc176</a:t>
              </a:r>
              <a:endParaRPr lang="en-US" dirty="0"/>
            </a:p>
          </p:txBody>
        </p:sp>
        <p:sp>
          <p:nvSpPr>
            <p:cNvPr id="179673" name="Text Box 473"/>
            <p:cNvSpPr txBox="1">
              <a:spLocks noChangeArrowheads="1"/>
            </p:cNvSpPr>
            <p:nvPr/>
          </p:nvSpPr>
          <p:spPr bwMode="auto">
            <a:xfrm>
              <a:off x="3193" y="2963"/>
              <a:ext cx="25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wmc396</a:t>
              </a:r>
              <a:endParaRPr lang="en-US" dirty="0"/>
            </a:p>
          </p:txBody>
        </p:sp>
        <p:sp>
          <p:nvSpPr>
            <p:cNvPr id="179674" name="Text Box 474"/>
            <p:cNvSpPr txBox="1">
              <a:spLocks noChangeArrowheads="1"/>
            </p:cNvSpPr>
            <p:nvPr/>
          </p:nvSpPr>
          <p:spPr bwMode="auto">
            <a:xfrm>
              <a:off x="3194" y="3057"/>
              <a:ext cx="25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barc278</a:t>
              </a:r>
              <a:endParaRPr lang="en-US" dirty="0"/>
            </a:p>
          </p:txBody>
        </p:sp>
        <p:sp>
          <p:nvSpPr>
            <p:cNvPr id="179675" name="Text Box 475"/>
            <p:cNvSpPr txBox="1">
              <a:spLocks noChangeArrowheads="1"/>
            </p:cNvSpPr>
            <p:nvPr/>
          </p:nvSpPr>
          <p:spPr bwMode="auto">
            <a:xfrm>
              <a:off x="3194" y="3178"/>
              <a:ext cx="369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>
                  <a:solidFill>
                    <a:srgbClr val="0000FF"/>
                  </a:solidFill>
                </a:rPr>
                <a:t>BE498985</a:t>
              </a:r>
              <a:endParaRPr lang="en-US" dirty="0"/>
            </a:p>
          </p:txBody>
        </p:sp>
        <p:sp>
          <p:nvSpPr>
            <p:cNvPr id="179676" name="Text Box 476"/>
            <p:cNvSpPr txBox="1">
              <a:spLocks noChangeArrowheads="1"/>
            </p:cNvSpPr>
            <p:nvPr/>
          </p:nvSpPr>
          <p:spPr bwMode="auto">
            <a:xfrm>
              <a:off x="3193" y="4087"/>
              <a:ext cx="529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gwm146, </a:t>
              </a:r>
              <a:r>
                <a:rPr lang="en-US" sz="1000" b="1" i="1" dirty="0">
                  <a:solidFill>
                    <a:srgbClr val="FF3300"/>
                  </a:solidFill>
                </a:rPr>
                <a:t>Psy-B1</a:t>
              </a:r>
              <a:endParaRPr lang="en-US" sz="1000" b="1" dirty="0">
                <a:solidFill>
                  <a:srgbClr val="FF3300"/>
                </a:solidFill>
              </a:endParaRPr>
            </a:p>
          </p:txBody>
        </p:sp>
        <p:sp>
          <p:nvSpPr>
            <p:cNvPr id="179677" name="Text Box 477"/>
            <p:cNvSpPr txBox="1">
              <a:spLocks noChangeArrowheads="1"/>
            </p:cNvSpPr>
            <p:nvPr/>
          </p:nvSpPr>
          <p:spPr bwMode="auto">
            <a:xfrm>
              <a:off x="3193" y="4023"/>
              <a:ext cx="250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barc340</a:t>
              </a:r>
              <a:endParaRPr lang="en-US" dirty="0"/>
            </a:p>
          </p:txBody>
        </p:sp>
        <p:sp>
          <p:nvSpPr>
            <p:cNvPr id="179678" name="Text Box 478"/>
            <p:cNvSpPr txBox="1">
              <a:spLocks noChangeArrowheads="1"/>
            </p:cNvSpPr>
            <p:nvPr/>
          </p:nvSpPr>
          <p:spPr bwMode="auto">
            <a:xfrm>
              <a:off x="3199" y="4172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cfa2257</a:t>
              </a:r>
              <a:endParaRPr lang="en-US" dirty="0"/>
            </a:p>
          </p:txBody>
        </p:sp>
        <p:sp>
          <p:nvSpPr>
            <p:cNvPr id="179679" name="Text Box 479"/>
            <p:cNvSpPr txBox="1">
              <a:spLocks noChangeArrowheads="1"/>
            </p:cNvSpPr>
            <p:nvPr/>
          </p:nvSpPr>
          <p:spPr bwMode="auto">
            <a:xfrm>
              <a:off x="2865" y="2293"/>
              <a:ext cx="135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38.7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80" name="Text Box 480"/>
            <p:cNvSpPr txBox="1">
              <a:spLocks noChangeArrowheads="1"/>
            </p:cNvSpPr>
            <p:nvPr/>
          </p:nvSpPr>
          <p:spPr bwMode="auto">
            <a:xfrm>
              <a:off x="2862" y="2355"/>
              <a:ext cx="14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53.1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81" name="Text Box 481"/>
            <p:cNvSpPr txBox="1">
              <a:spLocks noChangeArrowheads="1"/>
            </p:cNvSpPr>
            <p:nvPr/>
          </p:nvSpPr>
          <p:spPr bwMode="auto">
            <a:xfrm>
              <a:off x="2864" y="2421"/>
              <a:ext cx="14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53.9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82" name="Text Box 482"/>
            <p:cNvSpPr txBox="1">
              <a:spLocks noChangeArrowheads="1"/>
            </p:cNvSpPr>
            <p:nvPr/>
          </p:nvSpPr>
          <p:spPr bwMode="auto">
            <a:xfrm>
              <a:off x="2868" y="2494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59.2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83" name="Text Box 483"/>
            <p:cNvSpPr txBox="1">
              <a:spLocks noChangeArrowheads="1"/>
            </p:cNvSpPr>
            <p:nvPr/>
          </p:nvSpPr>
          <p:spPr bwMode="auto">
            <a:xfrm>
              <a:off x="2865" y="2574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62.5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84" name="Text Box 484"/>
            <p:cNvSpPr txBox="1">
              <a:spLocks noChangeArrowheads="1"/>
            </p:cNvSpPr>
            <p:nvPr/>
          </p:nvSpPr>
          <p:spPr bwMode="auto">
            <a:xfrm>
              <a:off x="2864" y="2655"/>
              <a:ext cx="14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63.3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85" name="Text Box 485"/>
            <p:cNvSpPr txBox="1">
              <a:spLocks noChangeArrowheads="1"/>
            </p:cNvSpPr>
            <p:nvPr/>
          </p:nvSpPr>
          <p:spPr bwMode="auto">
            <a:xfrm>
              <a:off x="2868" y="2757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70.8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86" name="Text Box 486"/>
            <p:cNvSpPr txBox="1">
              <a:spLocks noChangeArrowheads="1"/>
            </p:cNvSpPr>
            <p:nvPr/>
          </p:nvSpPr>
          <p:spPr bwMode="auto">
            <a:xfrm>
              <a:off x="2865" y="2837"/>
              <a:ext cx="14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80.6</a:t>
              </a:r>
              <a:endParaRPr lang="en-US" dirty="0"/>
            </a:p>
          </p:txBody>
        </p:sp>
        <p:sp>
          <p:nvSpPr>
            <p:cNvPr id="179687" name="Text Box 487"/>
            <p:cNvSpPr txBox="1">
              <a:spLocks noChangeArrowheads="1"/>
            </p:cNvSpPr>
            <p:nvPr/>
          </p:nvSpPr>
          <p:spPr bwMode="auto">
            <a:xfrm>
              <a:off x="2865" y="2901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82.3</a:t>
              </a:r>
              <a:endParaRPr lang="en-US" dirty="0"/>
            </a:p>
          </p:txBody>
        </p:sp>
        <p:sp>
          <p:nvSpPr>
            <p:cNvPr id="179688" name="Text Box 488"/>
            <p:cNvSpPr txBox="1">
              <a:spLocks noChangeArrowheads="1"/>
            </p:cNvSpPr>
            <p:nvPr/>
          </p:nvSpPr>
          <p:spPr bwMode="auto">
            <a:xfrm>
              <a:off x="2865" y="2977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85.3</a:t>
              </a:r>
              <a:endParaRPr lang="en-US" dirty="0"/>
            </a:p>
          </p:txBody>
        </p:sp>
        <p:sp>
          <p:nvSpPr>
            <p:cNvPr id="179689" name="Text Box 489"/>
            <p:cNvSpPr txBox="1">
              <a:spLocks noChangeArrowheads="1"/>
            </p:cNvSpPr>
            <p:nvPr/>
          </p:nvSpPr>
          <p:spPr bwMode="auto">
            <a:xfrm>
              <a:off x="2838" y="3063"/>
              <a:ext cx="14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108.4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90" name="Text Box 490"/>
            <p:cNvSpPr txBox="1">
              <a:spLocks noChangeArrowheads="1"/>
            </p:cNvSpPr>
            <p:nvPr/>
          </p:nvSpPr>
          <p:spPr bwMode="auto">
            <a:xfrm>
              <a:off x="2840" y="3181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119.9</a:t>
              </a:r>
            </a:p>
            <a:p>
              <a:endParaRPr lang="en-US" dirty="0"/>
            </a:p>
          </p:txBody>
        </p:sp>
        <p:sp>
          <p:nvSpPr>
            <p:cNvPr id="179691" name="Text Box 491"/>
            <p:cNvSpPr txBox="1">
              <a:spLocks noChangeArrowheads="1"/>
            </p:cNvSpPr>
            <p:nvPr/>
          </p:nvSpPr>
          <p:spPr bwMode="auto">
            <a:xfrm>
              <a:off x="2838" y="3240"/>
              <a:ext cx="14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124.5</a:t>
              </a:r>
            </a:p>
            <a:p>
              <a:endParaRPr lang="en-US" dirty="0"/>
            </a:p>
          </p:txBody>
        </p:sp>
        <p:sp>
          <p:nvSpPr>
            <p:cNvPr id="179692" name="Text Box 492"/>
            <p:cNvSpPr txBox="1">
              <a:spLocks noChangeArrowheads="1"/>
            </p:cNvSpPr>
            <p:nvPr/>
          </p:nvSpPr>
          <p:spPr bwMode="auto">
            <a:xfrm>
              <a:off x="2834" y="3664"/>
              <a:ext cx="14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163.4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93" name="Text Box 493"/>
            <p:cNvSpPr txBox="1">
              <a:spLocks noChangeArrowheads="1"/>
            </p:cNvSpPr>
            <p:nvPr/>
          </p:nvSpPr>
          <p:spPr bwMode="auto">
            <a:xfrm>
              <a:off x="2834" y="3756"/>
              <a:ext cx="14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182.2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94" name="Text Box 494"/>
            <p:cNvSpPr txBox="1">
              <a:spLocks noChangeArrowheads="1"/>
            </p:cNvSpPr>
            <p:nvPr/>
          </p:nvSpPr>
          <p:spPr bwMode="auto">
            <a:xfrm>
              <a:off x="2834" y="3868"/>
              <a:ext cx="14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183.4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695" name="Text Box 495"/>
            <p:cNvSpPr txBox="1">
              <a:spLocks noChangeArrowheads="1"/>
            </p:cNvSpPr>
            <p:nvPr/>
          </p:nvSpPr>
          <p:spPr bwMode="auto">
            <a:xfrm>
              <a:off x="2836" y="3962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184.6</a:t>
              </a:r>
              <a:endParaRPr lang="en-US" dirty="0"/>
            </a:p>
          </p:txBody>
        </p:sp>
        <p:sp>
          <p:nvSpPr>
            <p:cNvPr id="179696" name="Text Box 496"/>
            <p:cNvSpPr txBox="1">
              <a:spLocks noChangeArrowheads="1"/>
            </p:cNvSpPr>
            <p:nvPr/>
          </p:nvSpPr>
          <p:spPr bwMode="auto">
            <a:xfrm>
              <a:off x="2836" y="4101"/>
              <a:ext cx="14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191.0</a:t>
              </a:r>
              <a:endParaRPr lang="en-US" dirty="0"/>
            </a:p>
          </p:txBody>
        </p:sp>
        <p:sp>
          <p:nvSpPr>
            <p:cNvPr id="179697" name="Text Box 497"/>
            <p:cNvSpPr txBox="1">
              <a:spLocks noChangeArrowheads="1"/>
            </p:cNvSpPr>
            <p:nvPr/>
          </p:nvSpPr>
          <p:spPr bwMode="auto">
            <a:xfrm>
              <a:off x="2837" y="4180"/>
              <a:ext cx="14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199.3</a:t>
              </a:r>
              <a:endParaRPr lang="en-US" dirty="0"/>
            </a:p>
          </p:txBody>
        </p:sp>
        <p:sp>
          <p:nvSpPr>
            <p:cNvPr id="179698" name="Text Box 498"/>
            <p:cNvSpPr txBox="1">
              <a:spLocks noChangeArrowheads="1"/>
            </p:cNvSpPr>
            <p:nvPr/>
          </p:nvSpPr>
          <p:spPr bwMode="auto">
            <a:xfrm>
              <a:off x="3027" y="1873"/>
              <a:ext cx="12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 dirty="0"/>
                <a:t>7B</a:t>
              </a:r>
              <a:endParaRPr lang="en-US" dirty="0"/>
            </a:p>
          </p:txBody>
        </p:sp>
        <p:sp>
          <p:nvSpPr>
            <p:cNvPr id="179699" name="Text Box 499"/>
            <p:cNvSpPr txBox="1">
              <a:spLocks noChangeArrowheads="1"/>
            </p:cNvSpPr>
            <p:nvPr/>
          </p:nvSpPr>
          <p:spPr bwMode="auto">
            <a:xfrm>
              <a:off x="3191" y="3952"/>
              <a:ext cx="249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barc1073</a:t>
              </a:r>
              <a:endParaRPr lang="en-US" dirty="0"/>
            </a:p>
          </p:txBody>
        </p:sp>
        <p:sp>
          <p:nvSpPr>
            <p:cNvPr id="179700" name="Text Box 500"/>
            <p:cNvSpPr txBox="1">
              <a:spLocks noChangeArrowheads="1"/>
            </p:cNvSpPr>
            <p:nvPr/>
          </p:nvSpPr>
          <p:spPr bwMode="auto">
            <a:xfrm>
              <a:off x="2836" y="4034"/>
              <a:ext cx="147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190.5</a:t>
              </a:r>
              <a:endParaRPr lang="en-US" dirty="0"/>
            </a:p>
          </p:txBody>
        </p:sp>
        <p:sp>
          <p:nvSpPr>
            <p:cNvPr id="179701" name="Line 501"/>
            <p:cNvSpPr>
              <a:spLocks noChangeShapeType="1"/>
            </p:cNvSpPr>
            <p:nvPr/>
          </p:nvSpPr>
          <p:spPr bwMode="auto">
            <a:xfrm>
              <a:off x="3014" y="4064"/>
              <a:ext cx="1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702" name="Group 502"/>
            <p:cNvGrpSpPr>
              <a:grpSpLocks/>
            </p:cNvGrpSpPr>
            <p:nvPr/>
          </p:nvGrpSpPr>
          <p:grpSpPr bwMode="auto">
            <a:xfrm>
              <a:off x="3009" y="4169"/>
              <a:ext cx="171" cy="35"/>
              <a:chOff x="8032" y="12253"/>
              <a:chExt cx="429" cy="89"/>
            </a:xfrm>
          </p:grpSpPr>
          <p:sp>
            <p:nvSpPr>
              <p:cNvPr id="179703" name="Line 503"/>
              <p:cNvSpPr>
                <a:spLocks noChangeShapeType="1"/>
              </p:cNvSpPr>
              <p:nvPr/>
            </p:nvSpPr>
            <p:spPr bwMode="auto">
              <a:xfrm flipV="1">
                <a:off x="8171" y="1225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9704" name="Group 504"/>
              <p:cNvGrpSpPr>
                <a:grpSpLocks/>
              </p:cNvGrpSpPr>
              <p:nvPr/>
            </p:nvGrpSpPr>
            <p:grpSpPr bwMode="auto">
              <a:xfrm>
                <a:off x="8032" y="12253"/>
                <a:ext cx="429" cy="89"/>
                <a:chOff x="8502" y="12099"/>
                <a:chExt cx="429" cy="232"/>
              </a:xfrm>
            </p:grpSpPr>
            <p:sp>
              <p:nvSpPr>
                <p:cNvPr id="179705" name="Line 505"/>
                <p:cNvSpPr>
                  <a:spLocks noChangeShapeType="1"/>
                </p:cNvSpPr>
                <p:nvPr/>
              </p:nvSpPr>
              <p:spPr bwMode="auto">
                <a:xfrm>
                  <a:off x="8788" y="12099"/>
                  <a:ext cx="143" cy="2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706" name="Line 506"/>
                <p:cNvSpPr>
                  <a:spLocks noChangeShapeType="1"/>
                </p:cNvSpPr>
                <p:nvPr/>
              </p:nvSpPr>
              <p:spPr bwMode="auto">
                <a:xfrm flipH="1">
                  <a:off x="8502" y="12100"/>
                  <a:ext cx="143" cy="2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79707" name="Line 507"/>
            <p:cNvSpPr>
              <a:spLocks noChangeShapeType="1"/>
            </p:cNvSpPr>
            <p:nvPr/>
          </p:nvSpPr>
          <p:spPr bwMode="auto">
            <a:xfrm>
              <a:off x="3016" y="3998"/>
              <a:ext cx="15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708" name="Group 508"/>
            <p:cNvGrpSpPr>
              <a:grpSpLocks/>
            </p:cNvGrpSpPr>
            <p:nvPr/>
          </p:nvGrpSpPr>
          <p:grpSpPr bwMode="auto">
            <a:xfrm>
              <a:off x="3008" y="3708"/>
              <a:ext cx="171" cy="42"/>
              <a:chOff x="8029" y="11081"/>
              <a:chExt cx="429" cy="98"/>
            </a:xfrm>
          </p:grpSpPr>
          <p:sp>
            <p:nvSpPr>
              <p:cNvPr id="179709" name="Line 509"/>
              <p:cNvSpPr>
                <a:spLocks noChangeShapeType="1"/>
              </p:cNvSpPr>
              <p:nvPr/>
            </p:nvSpPr>
            <p:spPr bwMode="auto">
              <a:xfrm flipV="1">
                <a:off x="8315" y="11081"/>
                <a:ext cx="143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10" name="Line 510"/>
              <p:cNvSpPr>
                <a:spLocks noChangeShapeType="1"/>
              </p:cNvSpPr>
              <p:nvPr/>
            </p:nvSpPr>
            <p:spPr bwMode="auto">
              <a:xfrm>
                <a:off x="8178" y="11178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11" name="Line 511"/>
              <p:cNvSpPr>
                <a:spLocks noChangeShapeType="1"/>
              </p:cNvSpPr>
              <p:nvPr/>
            </p:nvSpPr>
            <p:spPr bwMode="auto">
              <a:xfrm flipH="1" flipV="1">
                <a:off x="8029" y="11082"/>
                <a:ext cx="143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12" name="Group 512"/>
            <p:cNvGrpSpPr>
              <a:grpSpLocks/>
            </p:cNvGrpSpPr>
            <p:nvPr/>
          </p:nvGrpSpPr>
          <p:grpSpPr bwMode="auto">
            <a:xfrm>
              <a:off x="3008" y="2807"/>
              <a:ext cx="172" cy="106"/>
              <a:chOff x="8499" y="8320"/>
              <a:chExt cx="430" cy="127"/>
            </a:xfrm>
          </p:grpSpPr>
          <p:sp>
            <p:nvSpPr>
              <p:cNvPr id="179713" name="Line 513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14" name="Line 514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15" name="Line 515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16" name="Group 516"/>
            <p:cNvGrpSpPr>
              <a:grpSpLocks/>
            </p:cNvGrpSpPr>
            <p:nvPr/>
          </p:nvGrpSpPr>
          <p:grpSpPr bwMode="auto">
            <a:xfrm>
              <a:off x="3008" y="2844"/>
              <a:ext cx="171" cy="159"/>
              <a:chOff x="8499" y="8423"/>
              <a:chExt cx="429" cy="232"/>
            </a:xfrm>
          </p:grpSpPr>
          <p:sp>
            <p:nvSpPr>
              <p:cNvPr id="179717" name="Line 517"/>
              <p:cNvSpPr>
                <a:spLocks noChangeShapeType="1"/>
              </p:cNvSpPr>
              <p:nvPr/>
            </p:nvSpPr>
            <p:spPr bwMode="auto">
              <a:xfrm>
                <a:off x="8785" y="8423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18" name="Line 518"/>
              <p:cNvSpPr>
                <a:spLocks noChangeShapeType="1"/>
              </p:cNvSpPr>
              <p:nvPr/>
            </p:nvSpPr>
            <p:spPr bwMode="auto">
              <a:xfrm flipV="1">
                <a:off x="8648" y="842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19" name="Line 519"/>
              <p:cNvSpPr>
                <a:spLocks noChangeShapeType="1"/>
              </p:cNvSpPr>
              <p:nvPr/>
            </p:nvSpPr>
            <p:spPr bwMode="auto">
              <a:xfrm flipH="1">
                <a:off x="8499" y="8424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20" name="Group 520"/>
            <p:cNvGrpSpPr>
              <a:grpSpLocks/>
            </p:cNvGrpSpPr>
            <p:nvPr/>
          </p:nvGrpSpPr>
          <p:grpSpPr bwMode="auto">
            <a:xfrm>
              <a:off x="3009" y="2691"/>
              <a:ext cx="171" cy="85"/>
              <a:chOff x="8499" y="8423"/>
              <a:chExt cx="429" cy="232"/>
            </a:xfrm>
          </p:grpSpPr>
          <p:sp>
            <p:nvSpPr>
              <p:cNvPr id="179721" name="Line 521"/>
              <p:cNvSpPr>
                <a:spLocks noChangeShapeType="1"/>
              </p:cNvSpPr>
              <p:nvPr/>
            </p:nvSpPr>
            <p:spPr bwMode="auto">
              <a:xfrm>
                <a:off x="8785" y="8423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22" name="Line 522"/>
              <p:cNvSpPr>
                <a:spLocks noChangeShapeType="1"/>
              </p:cNvSpPr>
              <p:nvPr/>
            </p:nvSpPr>
            <p:spPr bwMode="auto">
              <a:xfrm flipV="1">
                <a:off x="8648" y="842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23" name="Line 523"/>
              <p:cNvSpPr>
                <a:spLocks noChangeShapeType="1"/>
              </p:cNvSpPr>
              <p:nvPr/>
            </p:nvSpPr>
            <p:spPr bwMode="auto">
              <a:xfrm flipH="1">
                <a:off x="8499" y="8424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24" name="Group 524"/>
            <p:cNvGrpSpPr>
              <a:grpSpLocks/>
            </p:cNvGrpSpPr>
            <p:nvPr/>
          </p:nvGrpSpPr>
          <p:grpSpPr bwMode="auto">
            <a:xfrm flipV="1">
              <a:off x="3004" y="2531"/>
              <a:ext cx="171" cy="36"/>
              <a:chOff x="8499" y="8423"/>
              <a:chExt cx="429" cy="232"/>
            </a:xfrm>
          </p:grpSpPr>
          <p:sp>
            <p:nvSpPr>
              <p:cNvPr id="179725" name="Line 525"/>
              <p:cNvSpPr>
                <a:spLocks noChangeShapeType="1"/>
              </p:cNvSpPr>
              <p:nvPr/>
            </p:nvSpPr>
            <p:spPr bwMode="auto">
              <a:xfrm>
                <a:off x="8785" y="8423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26" name="Line 526"/>
              <p:cNvSpPr>
                <a:spLocks noChangeShapeType="1"/>
              </p:cNvSpPr>
              <p:nvPr/>
            </p:nvSpPr>
            <p:spPr bwMode="auto">
              <a:xfrm flipV="1">
                <a:off x="8648" y="842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27" name="Line 527"/>
              <p:cNvSpPr>
                <a:spLocks noChangeShapeType="1"/>
              </p:cNvSpPr>
              <p:nvPr/>
            </p:nvSpPr>
            <p:spPr bwMode="auto">
              <a:xfrm flipH="1">
                <a:off x="8499" y="8424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28" name="Group 528"/>
            <p:cNvGrpSpPr>
              <a:grpSpLocks/>
            </p:cNvGrpSpPr>
            <p:nvPr/>
          </p:nvGrpSpPr>
          <p:grpSpPr bwMode="auto">
            <a:xfrm flipV="1">
              <a:off x="3008" y="2457"/>
              <a:ext cx="171" cy="62"/>
              <a:chOff x="8499" y="8423"/>
              <a:chExt cx="429" cy="232"/>
            </a:xfrm>
          </p:grpSpPr>
          <p:sp>
            <p:nvSpPr>
              <p:cNvPr id="179729" name="Line 529"/>
              <p:cNvSpPr>
                <a:spLocks noChangeShapeType="1"/>
              </p:cNvSpPr>
              <p:nvPr/>
            </p:nvSpPr>
            <p:spPr bwMode="auto">
              <a:xfrm>
                <a:off x="8785" y="8423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30" name="Line 530"/>
              <p:cNvSpPr>
                <a:spLocks noChangeShapeType="1"/>
              </p:cNvSpPr>
              <p:nvPr/>
            </p:nvSpPr>
            <p:spPr bwMode="auto">
              <a:xfrm flipV="1">
                <a:off x="8648" y="842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31" name="Line 531"/>
              <p:cNvSpPr>
                <a:spLocks noChangeShapeType="1"/>
              </p:cNvSpPr>
              <p:nvPr/>
            </p:nvSpPr>
            <p:spPr bwMode="auto">
              <a:xfrm flipH="1">
                <a:off x="8499" y="8424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32" name="Group 532"/>
            <p:cNvGrpSpPr>
              <a:grpSpLocks/>
            </p:cNvGrpSpPr>
            <p:nvPr/>
          </p:nvGrpSpPr>
          <p:grpSpPr bwMode="auto">
            <a:xfrm flipV="1">
              <a:off x="3008" y="2381"/>
              <a:ext cx="171" cy="125"/>
              <a:chOff x="8499" y="8423"/>
              <a:chExt cx="429" cy="232"/>
            </a:xfrm>
          </p:grpSpPr>
          <p:sp>
            <p:nvSpPr>
              <p:cNvPr id="179733" name="Line 533"/>
              <p:cNvSpPr>
                <a:spLocks noChangeShapeType="1"/>
              </p:cNvSpPr>
              <p:nvPr/>
            </p:nvSpPr>
            <p:spPr bwMode="auto">
              <a:xfrm>
                <a:off x="8785" y="8423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34" name="Line 534"/>
              <p:cNvSpPr>
                <a:spLocks noChangeShapeType="1"/>
              </p:cNvSpPr>
              <p:nvPr/>
            </p:nvSpPr>
            <p:spPr bwMode="auto">
              <a:xfrm flipV="1">
                <a:off x="8648" y="842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35" name="Line 535"/>
              <p:cNvSpPr>
                <a:spLocks noChangeShapeType="1"/>
              </p:cNvSpPr>
              <p:nvPr/>
            </p:nvSpPr>
            <p:spPr bwMode="auto">
              <a:xfrm flipH="1">
                <a:off x="8499" y="8424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36" name="Group 536"/>
            <p:cNvGrpSpPr>
              <a:grpSpLocks/>
            </p:cNvGrpSpPr>
            <p:nvPr/>
          </p:nvGrpSpPr>
          <p:grpSpPr bwMode="auto">
            <a:xfrm>
              <a:off x="3008" y="2785"/>
              <a:ext cx="172" cy="62"/>
              <a:chOff x="8499" y="8320"/>
              <a:chExt cx="430" cy="127"/>
            </a:xfrm>
          </p:grpSpPr>
          <p:sp>
            <p:nvSpPr>
              <p:cNvPr id="179737" name="Line 537"/>
              <p:cNvSpPr>
                <a:spLocks noChangeShapeType="1"/>
              </p:cNvSpPr>
              <p:nvPr/>
            </p:nvSpPr>
            <p:spPr bwMode="auto">
              <a:xfrm>
                <a:off x="8786" y="8321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38" name="Line 538"/>
              <p:cNvSpPr>
                <a:spLocks noChangeShapeType="1"/>
              </p:cNvSpPr>
              <p:nvPr/>
            </p:nvSpPr>
            <p:spPr bwMode="auto">
              <a:xfrm flipV="1">
                <a:off x="8648" y="832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39" name="Line 539"/>
              <p:cNvSpPr>
                <a:spLocks noChangeShapeType="1"/>
              </p:cNvSpPr>
              <p:nvPr/>
            </p:nvSpPr>
            <p:spPr bwMode="auto">
              <a:xfrm flipH="1">
                <a:off x="8499" y="8320"/>
                <a:ext cx="143" cy="12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740" name="Rectangle 540"/>
            <p:cNvSpPr>
              <a:spLocks noChangeArrowheads="1"/>
            </p:cNvSpPr>
            <p:nvPr/>
          </p:nvSpPr>
          <p:spPr bwMode="auto">
            <a:xfrm>
              <a:off x="3060" y="2579"/>
              <a:ext cx="62" cy="60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41" name="Line 541"/>
            <p:cNvSpPr>
              <a:spLocks noChangeShapeType="1"/>
            </p:cNvSpPr>
            <p:nvPr/>
          </p:nvSpPr>
          <p:spPr bwMode="auto">
            <a:xfrm>
              <a:off x="3004" y="2602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742" name="Group 542"/>
            <p:cNvGrpSpPr>
              <a:grpSpLocks/>
            </p:cNvGrpSpPr>
            <p:nvPr/>
          </p:nvGrpSpPr>
          <p:grpSpPr bwMode="auto">
            <a:xfrm>
              <a:off x="3006" y="2611"/>
              <a:ext cx="172" cy="84"/>
              <a:chOff x="8499" y="8423"/>
              <a:chExt cx="429" cy="232"/>
            </a:xfrm>
          </p:grpSpPr>
          <p:sp>
            <p:nvSpPr>
              <p:cNvPr id="179743" name="Line 543"/>
              <p:cNvSpPr>
                <a:spLocks noChangeShapeType="1"/>
              </p:cNvSpPr>
              <p:nvPr/>
            </p:nvSpPr>
            <p:spPr bwMode="auto">
              <a:xfrm>
                <a:off x="8785" y="8423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44" name="Line 544"/>
              <p:cNvSpPr>
                <a:spLocks noChangeShapeType="1"/>
              </p:cNvSpPr>
              <p:nvPr/>
            </p:nvSpPr>
            <p:spPr bwMode="auto">
              <a:xfrm flipV="1">
                <a:off x="8648" y="842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45" name="Line 545"/>
              <p:cNvSpPr>
                <a:spLocks noChangeShapeType="1"/>
              </p:cNvSpPr>
              <p:nvPr/>
            </p:nvSpPr>
            <p:spPr bwMode="auto">
              <a:xfrm flipH="1">
                <a:off x="8499" y="8424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746" name="Text Box 546"/>
            <p:cNvSpPr txBox="1">
              <a:spLocks noChangeArrowheads="1"/>
            </p:cNvSpPr>
            <p:nvPr/>
          </p:nvSpPr>
          <p:spPr bwMode="auto">
            <a:xfrm>
              <a:off x="3193" y="2195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gwm400</a:t>
              </a:r>
              <a:endParaRPr lang="en-US" dirty="0"/>
            </a:p>
          </p:txBody>
        </p:sp>
        <p:sp>
          <p:nvSpPr>
            <p:cNvPr id="179747" name="Text Box 547"/>
            <p:cNvSpPr txBox="1">
              <a:spLocks noChangeArrowheads="1"/>
            </p:cNvSpPr>
            <p:nvPr/>
          </p:nvSpPr>
          <p:spPr bwMode="auto">
            <a:xfrm>
              <a:off x="2869" y="2205"/>
              <a:ext cx="135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23.1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748" name="Line 548"/>
            <p:cNvSpPr>
              <a:spLocks noChangeShapeType="1"/>
            </p:cNvSpPr>
            <p:nvPr/>
          </p:nvSpPr>
          <p:spPr bwMode="auto">
            <a:xfrm>
              <a:off x="3004" y="2233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49" name="Text Box 549"/>
            <p:cNvSpPr txBox="1">
              <a:spLocks noChangeArrowheads="1"/>
            </p:cNvSpPr>
            <p:nvPr/>
          </p:nvSpPr>
          <p:spPr bwMode="auto">
            <a:xfrm>
              <a:off x="3193" y="2131"/>
              <a:ext cx="250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gwm537</a:t>
              </a:r>
              <a:endParaRPr lang="en-US" dirty="0"/>
            </a:p>
          </p:txBody>
        </p:sp>
        <p:sp>
          <p:nvSpPr>
            <p:cNvPr id="179750" name="Text Box 550"/>
            <p:cNvSpPr txBox="1">
              <a:spLocks noChangeArrowheads="1"/>
            </p:cNvSpPr>
            <p:nvPr/>
          </p:nvSpPr>
          <p:spPr bwMode="auto">
            <a:xfrm>
              <a:off x="2869" y="2141"/>
              <a:ext cx="135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20.8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751" name="Line 551"/>
            <p:cNvSpPr>
              <a:spLocks noChangeShapeType="1"/>
            </p:cNvSpPr>
            <p:nvPr/>
          </p:nvSpPr>
          <p:spPr bwMode="auto">
            <a:xfrm>
              <a:off x="3004" y="2181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52" name="Line 552"/>
            <p:cNvSpPr>
              <a:spLocks noChangeShapeType="1"/>
            </p:cNvSpPr>
            <p:nvPr/>
          </p:nvSpPr>
          <p:spPr bwMode="auto">
            <a:xfrm flipH="1">
              <a:off x="3065" y="3274"/>
              <a:ext cx="4" cy="4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53" name="AutoShape 553"/>
            <p:cNvSpPr>
              <a:spLocks/>
            </p:cNvSpPr>
            <p:nvPr/>
          </p:nvSpPr>
          <p:spPr bwMode="auto">
            <a:xfrm>
              <a:off x="3180" y="2635"/>
              <a:ext cx="28" cy="118"/>
            </a:xfrm>
            <a:prstGeom prst="leftBrace">
              <a:avLst>
                <a:gd name="adj1" fmla="val 35119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54" name="Text Box 554"/>
            <p:cNvSpPr txBox="1">
              <a:spLocks noChangeArrowheads="1"/>
            </p:cNvSpPr>
            <p:nvPr/>
          </p:nvSpPr>
          <p:spPr bwMode="auto">
            <a:xfrm>
              <a:off x="3195" y="1930"/>
              <a:ext cx="57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barc1005, barc1068</a:t>
              </a:r>
              <a:endParaRPr lang="en-US" dirty="0"/>
            </a:p>
          </p:txBody>
        </p:sp>
        <p:sp>
          <p:nvSpPr>
            <p:cNvPr id="179755" name="Text Box 555"/>
            <p:cNvSpPr txBox="1">
              <a:spLocks noChangeArrowheads="1"/>
            </p:cNvSpPr>
            <p:nvPr/>
          </p:nvSpPr>
          <p:spPr bwMode="auto">
            <a:xfrm>
              <a:off x="3195" y="1992"/>
              <a:ext cx="484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wmc323, wmc606</a:t>
              </a:r>
              <a:endParaRPr lang="en-US" dirty="0"/>
            </a:p>
          </p:txBody>
        </p:sp>
        <p:sp>
          <p:nvSpPr>
            <p:cNvPr id="179756" name="Text Box 556"/>
            <p:cNvSpPr txBox="1">
              <a:spLocks noChangeArrowheads="1"/>
            </p:cNvSpPr>
            <p:nvPr/>
          </p:nvSpPr>
          <p:spPr bwMode="auto">
            <a:xfrm>
              <a:off x="3195" y="2058"/>
              <a:ext cx="235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 dirty="0"/>
                <a:t>barc279</a:t>
              </a:r>
              <a:endParaRPr lang="en-US" dirty="0"/>
            </a:p>
          </p:txBody>
        </p:sp>
        <p:sp>
          <p:nvSpPr>
            <p:cNvPr id="179757" name="Text Box 557"/>
            <p:cNvSpPr txBox="1">
              <a:spLocks noChangeArrowheads="1"/>
            </p:cNvSpPr>
            <p:nvPr/>
          </p:nvSpPr>
          <p:spPr bwMode="auto">
            <a:xfrm>
              <a:off x="2897" y="1938"/>
              <a:ext cx="102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0.0</a:t>
              </a:r>
              <a:endParaRPr lang="en-US" dirty="0"/>
            </a:p>
          </p:txBody>
        </p:sp>
        <p:sp>
          <p:nvSpPr>
            <p:cNvPr id="179758" name="Text Box 558"/>
            <p:cNvSpPr txBox="1">
              <a:spLocks noChangeArrowheads="1"/>
            </p:cNvSpPr>
            <p:nvPr/>
          </p:nvSpPr>
          <p:spPr bwMode="auto">
            <a:xfrm>
              <a:off x="2881" y="1996"/>
              <a:ext cx="1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 9.7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sp>
          <p:nvSpPr>
            <p:cNvPr id="179759" name="Text Box 559"/>
            <p:cNvSpPr txBox="1">
              <a:spLocks noChangeArrowheads="1"/>
            </p:cNvSpPr>
            <p:nvPr/>
          </p:nvSpPr>
          <p:spPr bwMode="auto">
            <a:xfrm>
              <a:off x="2863" y="2059"/>
              <a:ext cx="146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 dirty="0"/>
                <a:t>10.9</a:t>
              </a:r>
            </a:p>
            <a:p>
              <a:endParaRPr lang="en-US" sz="700" dirty="0"/>
            </a:p>
            <a:p>
              <a:endParaRPr lang="en-US" dirty="0"/>
            </a:p>
          </p:txBody>
        </p:sp>
        <p:grpSp>
          <p:nvGrpSpPr>
            <p:cNvPr id="179760" name="Group 560"/>
            <p:cNvGrpSpPr>
              <a:grpSpLocks/>
            </p:cNvGrpSpPr>
            <p:nvPr/>
          </p:nvGrpSpPr>
          <p:grpSpPr bwMode="auto">
            <a:xfrm flipV="1">
              <a:off x="3008" y="1972"/>
              <a:ext cx="172" cy="28"/>
              <a:chOff x="2802" y="6295"/>
              <a:chExt cx="430" cy="112"/>
            </a:xfrm>
          </p:grpSpPr>
          <p:sp>
            <p:nvSpPr>
              <p:cNvPr id="179761" name="Line 561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62" name="Line 562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63" name="Line 563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64" name="Group 564"/>
            <p:cNvGrpSpPr>
              <a:grpSpLocks/>
            </p:cNvGrpSpPr>
            <p:nvPr/>
          </p:nvGrpSpPr>
          <p:grpSpPr bwMode="auto">
            <a:xfrm flipV="1">
              <a:off x="3008" y="2030"/>
              <a:ext cx="172" cy="45"/>
              <a:chOff x="2802" y="6295"/>
              <a:chExt cx="430" cy="112"/>
            </a:xfrm>
          </p:grpSpPr>
          <p:sp>
            <p:nvSpPr>
              <p:cNvPr id="179765" name="Line 565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66" name="Line 566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67" name="Line 567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768" name="Line 568"/>
            <p:cNvSpPr>
              <a:spLocks noChangeShapeType="1"/>
            </p:cNvSpPr>
            <p:nvPr/>
          </p:nvSpPr>
          <p:spPr bwMode="auto">
            <a:xfrm>
              <a:off x="3008" y="2087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69" name="Line 569"/>
            <p:cNvSpPr>
              <a:spLocks noChangeShapeType="1"/>
            </p:cNvSpPr>
            <p:nvPr/>
          </p:nvSpPr>
          <p:spPr bwMode="auto">
            <a:xfrm flipH="1">
              <a:off x="3121" y="3270"/>
              <a:ext cx="0" cy="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770" name="Group 570"/>
            <p:cNvGrpSpPr>
              <a:grpSpLocks/>
            </p:cNvGrpSpPr>
            <p:nvPr/>
          </p:nvGrpSpPr>
          <p:grpSpPr bwMode="auto">
            <a:xfrm flipV="1">
              <a:off x="3012" y="2321"/>
              <a:ext cx="171" cy="46"/>
              <a:chOff x="8499" y="8423"/>
              <a:chExt cx="429" cy="232"/>
            </a:xfrm>
          </p:grpSpPr>
          <p:sp>
            <p:nvSpPr>
              <p:cNvPr id="179771" name="Line 571"/>
              <p:cNvSpPr>
                <a:spLocks noChangeShapeType="1"/>
              </p:cNvSpPr>
              <p:nvPr/>
            </p:nvSpPr>
            <p:spPr bwMode="auto">
              <a:xfrm>
                <a:off x="8785" y="8423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72" name="Line 572"/>
              <p:cNvSpPr>
                <a:spLocks noChangeShapeType="1"/>
              </p:cNvSpPr>
              <p:nvPr/>
            </p:nvSpPr>
            <p:spPr bwMode="auto">
              <a:xfrm flipV="1">
                <a:off x="8648" y="842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73" name="Line 573"/>
              <p:cNvSpPr>
                <a:spLocks noChangeShapeType="1"/>
              </p:cNvSpPr>
              <p:nvPr/>
            </p:nvSpPr>
            <p:spPr bwMode="auto">
              <a:xfrm flipH="1">
                <a:off x="8499" y="8424"/>
                <a:ext cx="143" cy="23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79774" name="Rectangle 574"/>
            <p:cNvSpPr>
              <a:spLocks noChangeArrowheads="1"/>
            </p:cNvSpPr>
            <p:nvPr/>
          </p:nvSpPr>
          <p:spPr bwMode="auto">
            <a:xfrm>
              <a:off x="3788" y="3766"/>
              <a:ext cx="29" cy="39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75" name="Rectangle 575"/>
            <p:cNvSpPr>
              <a:spLocks noChangeArrowheads="1"/>
            </p:cNvSpPr>
            <p:nvPr/>
          </p:nvSpPr>
          <p:spPr bwMode="auto">
            <a:xfrm>
              <a:off x="3840" y="3766"/>
              <a:ext cx="29" cy="39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76" name="Rectangle 576"/>
            <p:cNvSpPr>
              <a:spLocks noChangeArrowheads="1"/>
            </p:cNvSpPr>
            <p:nvPr/>
          </p:nvSpPr>
          <p:spPr bwMode="auto">
            <a:xfrm>
              <a:off x="3892" y="3766"/>
              <a:ext cx="29" cy="39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77" name="Rectangle 577"/>
            <p:cNvSpPr>
              <a:spLocks noChangeArrowheads="1"/>
            </p:cNvSpPr>
            <p:nvPr/>
          </p:nvSpPr>
          <p:spPr bwMode="auto">
            <a:xfrm>
              <a:off x="3720" y="2561"/>
              <a:ext cx="28" cy="234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78" name="Line 578"/>
            <p:cNvSpPr>
              <a:spLocks noChangeShapeType="1"/>
            </p:cNvSpPr>
            <p:nvPr/>
          </p:nvSpPr>
          <p:spPr bwMode="auto">
            <a:xfrm>
              <a:off x="2985" y="2376"/>
              <a:ext cx="0" cy="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79" name="Line 579"/>
            <p:cNvSpPr>
              <a:spLocks noChangeShapeType="1"/>
            </p:cNvSpPr>
            <p:nvPr/>
          </p:nvSpPr>
          <p:spPr bwMode="auto">
            <a:xfrm>
              <a:off x="2985" y="2837"/>
              <a:ext cx="0" cy="1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80" name="Line 580"/>
            <p:cNvSpPr>
              <a:spLocks noChangeShapeType="1"/>
            </p:cNvSpPr>
            <p:nvPr/>
          </p:nvSpPr>
          <p:spPr bwMode="auto">
            <a:xfrm>
              <a:off x="2985" y="3203"/>
              <a:ext cx="0" cy="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81" name="AutoShape 581"/>
            <p:cNvSpPr>
              <a:spLocks/>
            </p:cNvSpPr>
            <p:nvPr/>
          </p:nvSpPr>
          <p:spPr bwMode="auto">
            <a:xfrm>
              <a:off x="3180" y="3840"/>
              <a:ext cx="28" cy="119"/>
            </a:xfrm>
            <a:prstGeom prst="leftBrace">
              <a:avLst>
                <a:gd name="adj1" fmla="val 35417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9782" name="Group 582"/>
            <p:cNvGrpSpPr>
              <a:grpSpLocks/>
            </p:cNvGrpSpPr>
            <p:nvPr/>
          </p:nvGrpSpPr>
          <p:grpSpPr bwMode="auto">
            <a:xfrm>
              <a:off x="3008" y="3895"/>
              <a:ext cx="171" cy="85"/>
              <a:chOff x="8029" y="11081"/>
              <a:chExt cx="429" cy="98"/>
            </a:xfrm>
          </p:grpSpPr>
          <p:sp>
            <p:nvSpPr>
              <p:cNvPr id="179783" name="Line 583"/>
              <p:cNvSpPr>
                <a:spLocks noChangeShapeType="1"/>
              </p:cNvSpPr>
              <p:nvPr/>
            </p:nvSpPr>
            <p:spPr bwMode="auto">
              <a:xfrm flipV="1">
                <a:off x="8315" y="11081"/>
                <a:ext cx="143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84" name="Line 584"/>
              <p:cNvSpPr>
                <a:spLocks noChangeShapeType="1"/>
              </p:cNvSpPr>
              <p:nvPr/>
            </p:nvSpPr>
            <p:spPr bwMode="auto">
              <a:xfrm>
                <a:off x="8178" y="11178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85" name="Line 585"/>
              <p:cNvSpPr>
                <a:spLocks noChangeShapeType="1"/>
              </p:cNvSpPr>
              <p:nvPr/>
            </p:nvSpPr>
            <p:spPr bwMode="auto">
              <a:xfrm flipH="1" flipV="1">
                <a:off x="8029" y="11082"/>
                <a:ext cx="143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86" name="Group 586"/>
            <p:cNvGrpSpPr>
              <a:grpSpLocks/>
            </p:cNvGrpSpPr>
            <p:nvPr/>
          </p:nvGrpSpPr>
          <p:grpSpPr bwMode="auto">
            <a:xfrm>
              <a:off x="3008" y="3794"/>
              <a:ext cx="171" cy="155"/>
              <a:chOff x="8029" y="11081"/>
              <a:chExt cx="429" cy="98"/>
            </a:xfrm>
          </p:grpSpPr>
          <p:sp>
            <p:nvSpPr>
              <p:cNvPr id="179787" name="Line 587"/>
              <p:cNvSpPr>
                <a:spLocks noChangeShapeType="1"/>
              </p:cNvSpPr>
              <p:nvPr/>
            </p:nvSpPr>
            <p:spPr bwMode="auto">
              <a:xfrm flipV="1">
                <a:off x="8315" y="11081"/>
                <a:ext cx="143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88" name="Line 588"/>
              <p:cNvSpPr>
                <a:spLocks noChangeShapeType="1"/>
              </p:cNvSpPr>
              <p:nvPr/>
            </p:nvSpPr>
            <p:spPr bwMode="auto">
              <a:xfrm>
                <a:off x="8178" y="11178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89" name="Line 589"/>
              <p:cNvSpPr>
                <a:spLocks noChangeShapeType="1"/>
              </p:cNvSpPr>
              <p:nvPr/>
            </p:nvSpPr>
            <p:spPr bwMode="auto">
              <a:xfrm flipH="1" flipV="1">
                <a:off x="8029" y="11082"/>
                <a:ext cx="143" cy="9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79790" name="Group 590"/>
            <p:cNvGrpSpPr>
              <a:grpSpLocks/>
            </p:cNvGrpSpPr>
            <p:nvPr/>
          </p:nvGrpSpPr>
          <p:grpSpPr bwMode="auto">
            <a:xfrm>
              <a:off x="3005" y="4083"/>
              <a:ext cx="171" cy="35"/>
              <a:chOff x="8032" y="12253"/>
              <a:chExt cx="429" cy="89"/>
            </a:xfrm>
          </p:grpSpPr>
          <p:sp>
            <p:nvSpPr>
              <p:cNvPr id="179791" name="Line 591"/>
              <p:cNvSpPr>
                <a:spLocks noChangeShapeType="1"/>
              </p:cNvSpPr>
              <p:nvPr/>
            </p:nvSpPr>
            <p:spPr bwMode="auto">
              <a:xfrm flipV="1">
                <a:off x="8171" y="12253"/>
                <a:ext cx="131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9792" name="Group 592"/>
              <p:cNvGrpSpPr>
                <a:grpSpLocks/>
              </p:cNvGrpSpPr>
              <p:nvPr/>
            </p:nvGrpSpPr>
            <p:grpSpPr bwMode="auto">
              <a:xfrm>
                <a:off x="8032" y="12253"/>
                <a:ext cx="429" cy="89"/>
                <a:chOff x="8502" y="12099"/>
                <a:chExt cx="429" cy="232"/>
              </a:xfrm>
            </p:grpSpPr>
            <p:sp>
              <p:nvSpPr>
                <p:cNvPr id="179793" name="Line 593"/>
                <p:cNvSpPr>
                  <a:spLocks noChangeShapeType="1"/>
                </p:cNvSpPr>
                <p:nvPr/>
              </p:nvSpPr>
              <p:spPr bwMode="auto">
                <a:xfrm>
                  <a:off x="8788" y="12099"/>
                  <a:ext cx="143" cy="2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79794" name="Line 594"/>
                <p:cNvSpPr>
                  <a:spLocks noChangeShapeType="1"/>
                </p:cNvSpPr>
                <p:nvPr/>
              </p:nvSpPr>
              <p:spPr bwMode="auto">
                <a:xfrm flipH="1">
                  <a:off x="8502" y="12100"/>
                  <a:ext cx="143" cy="23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79795" name="Line 595"/>
            <p:cNvSpPr>
              <a:spLocks noChangeShapeType="1"/>
            </p:cNvSpPr>
            <p:nvPr/>
          </p:nvSpPr>
          <p:spPr bwMode="auto">
            <a:xfrm>
              <a:off x="2985" y="4054"/>
              <a:ext cx="0" cy="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96" name="Line 596"/>
            <p:cNvSpPr>
              <a:spLocks noChangeShapeType="1"/>
            </p:cNvSpPr>
            <p:nvPr/>
          </p:nvSpPr>
          <p:spPr bwMode="auto">
            <a:xfrm>
              <a:off x="2981" y="3773"/>
              <a:ext cx="0" cy="12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9798" name="Rectangle 598"/>
            <p:cNvSpPr>
              <a:spLocks noChangeArrowheads="1"/>
            </p:cNvSpPr>
            <p:nvPr/>
          </p:nvSpPr>
          <p:spPr bwMode="auto">
            <a:xfrm>
              <a:off x="3761" y="1936"/>
              <a:ext cx="28" cy="1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79799" name="Group 599"/>
          <p:cNvGrpSpPr>
            <a:grpSpLocks/>
          </p:cNvGrpSpPr>
          <p:nvPr/>
        </p:nvGrpSpPr>
        <p:grpSpPr bwMode="auto">
          <a:xfrm>
            <a:off x="2465736" y="3618346"/>
            <a:ext cx="3136900" cy="984250"/>
            <a:chOff x="860" y="2006"/>
            <a:chExt cx="1976" cy="620"/>
          </a:xfrm>
        </p:grpSpPr>
        <p:sp>
          <p:nvSpPr>
            <p:cNvPr id="179800" name="Rectangle 600"/>
            <p:cNvSpPr>
              <a:spLocks noChangeArrowheads="1"/>
            </p:cNvSpPr>
            <p:nvPr/>
          </p:nvSpPr>
          <p:spPr bwMode="auto">
            <a:xfrm>
              <a:off x="860" y="2006"/>
              <a:ext cx="1942" cy="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801" name="Text Box 601"/>
            <p:cNvSpPr txBox="1">
              <a:spLocks noChangeArrowheads="1"/>
            </p:cNvSpPr>
            <p:nvPr/>
          </p:nvSpPr>
          <p:spPr bwMode="auto">
            <a:xfrm>
              <a:off x="1159" y="2029"/>
              <a:ext cx="817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Yellow pigment       Semolina color       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Pasta color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Protein content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Gluten index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SDS sedimentation</a:t>
              </a:r>
              <a:endParaRPr lang="en-US" sz="1600" dirty="0"/>
            </a:p>
          </p:txBody>
        </p:sp>
        <p:sp>
          <p:nvSpPr>
            <p:cNvPr id="179802" name="Text Box 602"/>
            <p:cNvSpPr txBox="1">
              <a:spLocks noChangeArrowheads="1"/>
            </p:cNvSpPr>
            <p:nvPr/>
          </p:nvSpPr>
          <p:spPr bwMode="auto">
            <a:xfrm>
              <a:off x="2125" y="2029"/>
              <a:ext cx="71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Mix. Time to peak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Mix. Peak height 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Mix. Peak width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Mix. end width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Mix end height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Cooking firmness</a:t>
              </a:r>
              <a:endParaRPr lang="en-US" sz="1600" dirty="0"/>
            </a:p>
          </p:txBody>
        </p:sp>
        <p:sp>
          <p:nvSpPr>
            <p:cNvPr id="179803" name="Rectangle 603"/>
            <p:cNvSpPr>
              <a:spLocks noChangeArrowheads="1"/>
            </p:cNvSpPr>
            <p:nvPr/>
          </p:nvSpPr>
          <p:spPr bwMode="auto">
            <a:xfrm>
              <a:off x="911" y="2071"/>
              <a:ext cx="224" cy="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04" name="Rectangle 604"/>
            <p:cNvSpPr>
              <a:spLocks noChangeArrowheads="1"/>
            </p:cNvSpPr>
            <p:nvPr/>
          </p:nvSpPr>
          <p:spPr bwMode="auto">
            <a:xfrm>
              <a:off x="909" y="2165"/>
              <a:ext cx="225" cy="33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05" name="Rectangle 605"/>
            <p:cNvSpPr>
              <a:spLocks noChangeArrowheads="1"/>
            </p:cNvSpPr>
            <p:nvPr/>
          </p:nvSpPr>
          <p:spPr bwMode="auto">
            <a:xfrm>
              <a:off x="911" y="2263"/>
              <a:ext cx="224" cy="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06" name="Rectangle 606"/>
            <p:cNvSpPr>
              <a:spLocks noChangeArrowheads="1"/>
            </p:cNvSpPr>
            <p:nvPr/>
          </p:nvSpPr>
          <p:spPr bwMode="auto">
            <a:xfrm>
              <a:off x="1862" y="2068"/>
              <a:ext cx="225" cy="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07" name="Rectangle 607"/>
            <p:cNvSpPr>
              <a:spLocks noChangeArrowheads="1"/>
            </p:cNvSpPr>
            <p:nvPr/>
          </p:nvSpPr>
          <p:spPr bwMode="auto">
            <a:xfrm>
              <a:off x="908" y="2541"/>
              <a:ext cx="231" cy="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08" name="Rectangle 608"/>
            <p:cNvSpPr>
              <a:spLocks noChangeArrowheads="1"/>
            </p:cNvSpPr>
            <p:nvPr/>
          </p:nvSpPr>
          <p:spPr bwMode="auto">
            <a:xfrm>
              <a:off x="910" y="2353"/>
              <a:ext cx="225" cy="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09" name="Rectangle 609"/>
            <p:cNvSpPr>
              <a:spLocks noChangeArrowheads="1"/>
            </p:cNvSpPr>
            <p:nvPr/>
          </p:nvSpPr>
          <p:spPr bwMode="auto">
            <a:xfrm>
              <a:off x="909" y="2454"/>
              <a:ext cx="225" cy="33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 dirty="0"/>
            </a:p>
          </p:txBody>
        </p:sp>
        <p:sp>
          <p:nvSpPr>
            <p:cNvPr id="179810" name="Rectangle 610"/>
            <p:cNvSpPr>
              <a:spLocks noChangeArrowheads="1"/>
            </p:cNvSpPr>
            <p:nvPr/>
          </p:nvSpPr>
          <p:spPr bwMode="auto">
            <a:xfrm>
              <a:off x="1862" y="2163"/>
              <a:ext cx="225" cy="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11" name="Rectangle 611"/>
            <p:cNvSpPr>
              <a:spLocks noChangeArrowheads="1"/>
            </p:cNvSpPr>
            <p:nvPr/>
          </p:nvSpPr>
          <p:spPr bwMode="auto">
            <a:xfrm>
              <a:off x="1862" y="2354"/>
              <a:ext cx="225" cy="3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12" name="Rectangle 612"/>
            <p:cNvSpPr>
              <a:spLocks noChangeArrowheads="1"/>
            </p:cNvSpPr>
            <p:nvPr/>
          </p:nvSpPr>
          <p:spPr bwMode="auto">
            <a:xfrm>
              <a:off x="1862" y="2455"/>
              <a:ext cx="225" cy="3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13" name="Rectangle 613"/>
            <p:cNvSpPr>
              <a:spLocks noChangeArrowheads="1"/>
            </p:cNvSpPr>
            <p:nvPr/>
          </p:nvSpPr>
          <p:spPr bwMode="auto">
            <a:xfrm>
              <a:off x="1868" y="2544"/>
              <a:ext cx="225" cy="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  <p:sp>
          <p:nvSpPr>
            <p:cNvPr id="179814" name="Rectangle 614"/>
            <p:cNvSpPr>
              <a:spLocks noChangeArrowheads="1"/>
            </p:cNvSpPr>
            <p:nvPr/>
          </p:nvSpPr>
          <p:spPr bwMode="auto">
            <a:xfrm>
              <a:off x="1861" y="2251"/>
              <a:ext cx="225" cy="3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 dirty="0"/>
            </a:p>
          </p:txBody>
        </p:sp>
      </p:grpSp>
      <p:sp>
        <p:nvSpPr>
          <p:cNvPr id="615" name="Text Box 7"/>
          <p:cNvSpPr txBox="1">
            <a:spLocks noChangeArrowheads="1"/>
          </p:cNvSpPr>
          <p:nvPr/>
        </p:nvSpPr>
        <p:spPr bwMode="auto">
          <a:xfrm>
            <a:off x="9217110" y="5954889"/>
            <a:ext cx="2471737" cy="461665"/>
          </a:xfrm>
          <a:prstGeom prst="rect">
            <a:avLst/>
          </a:prstGeom>
          <a:solidFill>
            <a:srgbClr val="FFFF99"/>
          </a:solidFill>
          <a:ln>
            <a:solidFill>
              <a:srgbClr val="FF0000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i="1" dirty="0">
                <a:solidFill>
                  <a:srgbClr val="FF3300"/>
                </a:solidFill>
              </a:rPr>
              <a:t>PSY-B1 </a:t>
            </a:r>
            <a:r>
              <a:rPr lang="en-US" sz="1200" b="1" dirty="0"/>
              <a:t>is a novel hybrid allele from conversion  between  </a:t>
            </a:r>
            <a:r>
              <a:rPr lang="en-US" sz="1200" b="1" i="1" dirty="0">
                <a:solidFill>
                  <a:srgbClr val="FF3300"/>
                </a:solidFill>
              </a:rPr>
              <a:t>PSY-B1/ A1</a:t>
            </a:r>
            <a:r>
              <a:rPr lang="en-US" sz="1200" b="1" dirty="0"/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9F662B6-0A95-436C-95A4-E8458DA9C74F}"/>
              </a:ext>
            </a:extLst>
          </p:cNvPr>
          <p:cNvGrpSpPr/>
          <p:nvPr/>
        </p:nvGrpSpPr>
        <p:grpSpPr>
          <a:xfrm>
            <a:off x="7552386" y="3166781"/>
            <a:ext cx="2923876" cy="2902254"/>
            <a:chOff x="7552386" y="3166781"/>
            <a:chExt cx="2923876" cy="2902254"/>
          </a:xfrm>
        </p:grpSpPr>
        <p:grpSp>
          <p:nvGrpSpPr>
            <p:cNvPr id="5" name="Group 4"/>
            <p:cNvGrpSpPr/>
            <p:nvPr/>
          </p:nvGrpSpPr>
          <p:grpSpPr>
            <a:xfrm>
              <a:off x="7552386" y="3358628"/>
              <a:ext cx="2923876" cy="2710407"/>
              <a:chOff x="6096626" y="3413220"/>
              <a:chExt cx="2923876" cy="2710407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6548765" y="3413220"/>
                <a:ext cx="2471737" cy="2505075"/>
                <a:chOff x="6548765" y="3413220"/>
                <a:chExt cx="2471737" cy="2505075"/>
              </a:xfrm>
            </p:grpSpPr>
            <p:pic>
              <p:nvPicPr>
                <p:cNvPr id="179206" name="Picture 6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48765" y="3413220"/>
                  <a:ext cx="2471737" cy="2505075"/>
                </a:xfrm>
                <a:prstGeom prst="rect">
                  <a:avLst/>
                </a:prstGeom>
                <a:noFill/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79211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759575" y="3514275"/>
                  <a:ext cx="583621" cy="4924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3300"/>
                      </a:solidFill>
                    </a:rPr>
                    <a:t>7B</a:t>
                  </a:r>
                </a:p>
                <a:p>
                  <a:r>
                    <a:rPr lang="en-US" sz="1200" b="1" dirty="0">
                      <a:solidFill>
                        <a:srgbClr val="FF3300"/>
                      </a:solidFill>
                    </a:rPr>
                    <a:t>Kofa +</a:t>
                  </a:r>
                </a:p>
              </p:txBody>
            </p:sp>
          </p:grpSp>
          <p:sp>
            <p:nvSpPr>
              <p:cNvPr id="619" name="Line 597"/>
              <p:cNvSpPr>
                <a:spLocks noChangeShapeType="1"/>
              </p:cNvSpPr>
              <p:nvPr/>
            </p:nvSpPr>
            <p:spPr bwMode="auto">
              <a:xfrm flipV="1">
                <a:off x="6096626" y="5928365"/>
                <a:ext cx="417852" cy="1952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20" name="Text Box 449">
              <a:extLst>
                <a:ext uri="{FF2B5EF4-FFF2-40B4-BE49-F238E27FC236}">
                  <a16:creationId xmlns:a16="http://schemas.microsoft.com/office/drawing/2014/main" id="{98C0FD7C-BBBB-4220-98FB-761EA68D51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30865" y="3166781"/>
              <a:ext cx="2019784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 dirty="0">
                  <a:highlight>
                    <a:srgbClr val="FFFF00"/>
                  </a:highlight>
                </a:rPr>
                <a:t>Yellow pigment in Semolina &amp; Pasta 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4A676B7-C27E-41D4-8F21-84D6FE9E322B}"/>
              </a:ext>
            </a:extLst>
          </p:cNvPr>
          <p:cNvSpPr/>
          <p:nvPr/>
        </p:nvSpPr>
        <p:spPr>
          <a:xfrm>
            <a:off x="10750408" y="175568"/>
            <a:ext cx="125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99"/>
                </a:solidFill>
              </a:rPr>
              <a:t>UC1113 x Kofa</a:t>
            </a:r>
          </a:p>
          <a:p>
            <a:r>
              <a:rPr lang="en-US" sz="1200" dirty="0"/>
              <a:t>Zhang et al. 2008</a:t>
            </a:r>
          </a:p>
          <a:p>
            <a:r>
              <a:rPr lang="en-US" sz="1200" dirty="0"/>
              <a:t>TAG 117:1361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7A8E69D-DECA-46A5-84E3-3D00C1DFFD28}"/>
              </a:ext>
            </a:extLst>
          </p:cNvPr>
          <p:cNvGrpSpPr/>
          <p:nvPr/>
        </p:nvGrpSpPr>
        <p:grpSpPr>
          <a:xfrm>
            <a:off x="10476262" y="2669556"/>
            <a:ext cx="700641" cy="3063935"/>
            <a:chOff x="10476262" y="2669556"/>
            <a:chExt cx="700641" cy="3063935"/>
          </a:xfrm>
        </p:grpSpPr>
        <p:sp>
          <p:nvSpPr>
            <p:cNvPr id="179208" name="Text Box 8"/>
            <p:cNvSpPr txBox="1">
              <a:spLocks noChangeArrowheads="1"/>
            </p:cNvSpPr>
            <p:nvPr/>
          </p:nvSpPr>
          <p:spPr bwMode="auto">
            <a:xfrm>
              <a:off x="10534471" y="2669556"/>
              <a:ext cx="523990" cy="215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b="1" i="1" dirty="0">
                  <a:solidFill>
                    <a:srgbClr val="FF3300"/>
                  </a:solidFill>
                </a:rPr>
                <a:t>PSY-A1</a:t>
              </a:r>
            </a:p>
          </p:txBody>
        </p:sp>
        <p:sp>
          <p:nvSpPr>
            <p:cNvPr id="616" name="Text Box 7">
              <a:extLst>
                <a:ext uri="{FF2B5EF4-FFF2-40B4-BE49-F238E27FC236}">
                  <a16:creationId xmlns:a16="http://schemas.microsoft.com/office/drawing/2014/main" id="{156C8886-B124-4B9E-A4C3-F346BBB48B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76262" y="5425714"/>
              <a:ext cx="70064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 i="1" dirty="0">
                  <a:solidFill>
                    <a:srgbClr val="FF3300"/>
                  </a:solidFill>
                </a:rPr>
                <a:t>PSY-B1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76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F9E3C-CBA2-4103-A2C4-AF7D80129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340" y="781373"/>
            <a:ext cx="10515600" cy="241976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demonstrated that mutations in the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Phytoene Synthase 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responsible for the differences in yellow pigments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(Zhang et al. 2008 TAG 116:635-645)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PSY1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critical enzyme in the carotenoid biosynthetic pathway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Aft>
                <a:spcPts val="600"/>
              </a:spcAft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79CF5AAC-D7DA-4125-9A67-ABA691876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070" y="165858"/>
            <a:ext cx="49703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Applications of this information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95FF21D-699F-4834-B8F8-8179F80D2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908" y="585181"/>
            <a:ext cx="393192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18AC63-6E6F-48D3-883C-1E72628699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8952" y="1954352"/>
            <a:ext cx="4799987" cy="81058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A5501BF-5439-4D63-B087-72541ACC18EF}"/>
              </a:ext>
            </a:extLst>
          </p:cNvPr>
          <p:cNvGrpSpPr/>
          <p:nvPr/>
        </p:nvGrpSpPr>
        <p:grpSpPr>
          <a:xfrm>
            <a:off x="619770" y="2111181"/>
            <a:ext cx="8640298" cy="4134776"/>
            <a:chOff x="619770" y="2111181"/>
            <a:chExt cx="8640298" cy="413477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0C60AA-C782-4EDA-B9C4-F6FE8EC67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7814" y="4803348"/>
              <a:ext cx="3417014" cy="144260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ABD2BD-34BE-42D3-9AE6-0AC596E94587}"/>
                </a:ext>
              </a:extLst>
            </p:cNvPr>
            <p:cNvSpPr/>
            <p:nvPr/>
          </p:nvSpPr>
          <p:spPr>
            <a:xfrm>
              <a:off x="619770" y="4352467"/>
              <a:ext cx="86402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are collaborating with Professor Li Tian at UCD to increase </a:t>
              </a:r>
              <a:r>
                <a:rPr lang="en-US" dirty="0">
                  <a:latin typeface="AdvPSFT-L"/>
                  <a:sym typeface="Symbol" panose="05050102010706020507" pitchFamily="18" charset="2"/>
                </a:rPr>
                <a:t>-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carotene in wheat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C1DDDF-E295-4177-94F2-70291EC83D98}"/>
                </a:ext>
              </a:extLst>
            </p:cNvPr>
            <p:cNvSpPr txBox="1"/>
            <p:nvPr/>
          </p:nvSpPr>
          <p:spPr>
            <a:xfrm>
              <a:off x="6242981" y="2111181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BB2611A-CF7D-42C4-8073-CA190F2BF9BD}"/>
                </a:ext>
              </a:extLst>
            </p:cNvPr>
            <p:cNvSpPr txBox="1"/>
            <p:nvPr/>
          </p:nvSpPr>
          <p:spPr>
            <a:xfrm>
              <a:off x="7231122" y="2430729"/>
              <a:ext cx="3048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03064C0-3687-469E-968E-770E68EA0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70153" y="4721799"/>
              <a:ext cx="3215969" cy="138474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141078A-9E49-4BD6-899B-E723D35D546D}"/>
              </a:ext>
            </a:extLst>
          </p:cNvPr>
          <p:cNvGrpSpPr/>
          <p:nvPr/>
        </p:nvGrpSpPr>
        <p:grpSpPr>
          <a:xfrm>
            <a:off x="647117" y="2539233"/>
            <a:ext cx="10874906" cy="2182566"/>
            <a:chOff x="647117" y="2539233"/>
            <a:chExt cx="10874906" cy="218256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8A42FC4-B3EC-4682-935E-492F30B1B475}"/>
                </a:ext>
              </a:extLst>
            </p:cNvPr>
            <p:cNvGrpSpPr/>
            <p:nvPr/>
          </p:nvGrpSpPr>
          <p:grpSpPr>
            <a:xfrm>
              <a:off x="9453206" y="2539233"/>
              <a:ext cx="2068817" cy="2182566"/>
              <a:chOff x="9581846" y="3550894"/>
              <a:chExt cx="2068817" cy="2182566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EAE5FA8-05A0-45B6-B6E2-1BA281423F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968016" y="4568334"/>
                <a:ext cx="1165126" cy="1165126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0286E6E-D880-4D7E-897E-AC4F6AE2139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581846" y="3550894"/>
                <a:ext cx="2068817" cy="952280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6564FB6-CBD9-46DB-A389-6512B15DA7C5}"/>
                  </a:ext>
                </a:extLst>
              </p:cNvPr>
              <p:cNvSpPr txBox="1"/>
              <p:nvPr/>
            </p:nvSpPr>
            <p:spPr>
              <a:xfrm>
                <a:off x="10066824" y="3550894"/>
                <a:ext cx="106631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UC-Amarillo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7342680-7596-4BAE-AA99-B8853476ED3E}"/>
                </a:ext>
              </a:extLst>
            </p:cNvPr>
            <p:cNvSpPr/>
            <p:nvPr/>
          </p:nvSpPr>
          <p:spPr>
            <a:xfrm>
              <a:off x="647117" y="2975056"/>
              <a:ext cx="8726638" cy="7232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Mutations in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PSY-A1, PSY-B1, &amp; PSY-D1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are responsible for </a:t>
              </a:r>
              <a:r>
                <a:rPr lang="en-US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wheat white flour</a:t>
              </a:r>
            </a:p>
            <a:p>
              <a:pPr marL="285750" indent="-2857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have restored </a:t>
              </a:r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PSY-D1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and released the first yellow flour wheat variety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UC-Amarillo</a:t>
              </a: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B29C00BE-21F3-46E9-9B77-F5209DEC79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8" y="2058351"/>
            <a:ext cx="4799987" cy="6564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0A62FE-652E-4FE7-8CAE-A165F7F0EAED}"/>
              </a:ext>
            </a:extLst>
          </p:cNvPr>
          <p:cNvSpPr txBox="1"/>
          <p:nvPr/>
        </p:nvSpPr>
        <p:spPr>
          <a:xfrm>
            <a:off x="1777866" y="2075029"/>
            <a:ext cx="455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highlight>
                  <a:srgbClr val="FFFF00"/>
                </a:highlight>
              </a:rPr>
              <a:t>PSY</a:t>
            </a:r>
          </a:p>
        </p:txBody>
      </p:sp>
    </p:spTree>
    <p:extLst>
      <p:ext uri="{BB962C8B-B14F-4D97-AF65-F5344CB8AC3E}">
        <p14:creationId xmlns:p14="http://schemas.microsoft.com/office/powerpoint/2010/main" val="184724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3953868" y="2451100"/>
            <a:ext cx="425450" cy="1397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1584326" y="146051"/>
            <a:ext cx="54198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QTL for pasta color but not semolina color</a:t>
            </a:r>
            <a:endParaRPr lang="en-US" b="1" dirty="0">
              <a:solidFill>
                <a:srgbClr val="000099"/>
              </a:solidFill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 flipV="1">
            <a:off x="1551296" y="575610"/>
            <a:ext cx="539496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1457724" y="1001713"/>
            <a:ext cx="1409700" cy="2189162"/>
            <a:chOff x="113" y="631"/>
            <a:chExt cx="888" cy="1379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352" y="743"/>
              <a:ext cx="63" cy="122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163" name="Text Box 11"/>
            <p:cNvSpPr txBox="1">
              <a:spLocks noChangeArrowheads="1"/>
            </p:cNvSpPr>
            <p:nvPr/>
          </p:nvSpPr>
          <p:spPr bwMode="auto">
            <a:xfrm>
              <a:off x="480" y="757"/>
              <a:ext cx="178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 dirty="0" err="1">
                  <a:solidFill>
                    <a:srgbClr val="FF0000"/>
                  </a:solidFill>
                </a:rPr>
                <a:t>Bla</a:t>
              </a:r>
              <a:endParaRPr lang="en-US"/>
            </a:p>
          </p:txBody>
        </p:sp>
        <p:sp>
          <p:nvSpPr>
            <p:cNvPr id="177164" name="Text Box 12"/>
            <p:cNvSpPr txBox="1">
              <a:spLocks noChangeArrowheads="1"/>
            </p:cNvSpPr>
            <p:nvPr/>
          </p:nvSpPr>
          <p:spPr bwMode="auto">
            <a:xfrm>
              <a:off x="483" y="930"/>
              <a:ext cx="482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cfa2158, wmc329 </a:t>
              </a:r>
              <a:endParaRPr lang="en-US"/>
            </a:p>
          </p:txBody>
        </p:sp>
        <p:sp>
          <p:nvSpPr>
            <p:cNvPr id="177165" name="Text Box 13"/>
            <p:cNvSpPr txBox="1">
              <a:spLocks noChangeArrowheads="1"/>
            </p:cNvSpPr>
            <p:nvPr/>
          </p:nvSpPr>
          <p:spPr bwMode="auto">
            <a:xfrm>
              <a:off x="483" y="998"/>
              <a:ext cx="213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wmc24</a:t>
              </a:r>
              <a:endParaRPr lang="en-US"/>
            </a:p>
          </p:txBody>
        </p:sp>
        <p:sp>
          <p:nvSpPr>
            <p:cNvPr id="177166" name="Text Box 14"/>
            <p:cNvSpPr txBox="1">
              <a:spLocks noChangeArrowheads="1"/>
            </p:cNvSpPr>
            <p:nvPr/>
          </p:nvSpPr>
          <p:spPr bwMode="auto">
            <a:xfrm>
              <a:off x="492" y="847"/>
              <a:ext cx="231" cy="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wmc95</a:t>
              </a:r>
              <a:endParaRPr lang="en-US"/>
            </a:p>
          </p:txBody>
        </p:sp>
        <p:sp>
          <p:nvSpPr>
            <p:cNvPr id="177167" name="Text Box 15"/>
            <p:cNvSpPr txBox="1">
              <a:spLocks noChangeArrowheads="1"/>
            </p:cNvSpPr>
            <p:nvPr/>
          </p:nvSpPr>
          <p:spPr bwMode="auto">
            <a:xfrm>
              <a:off x="483" y="1090"/>
              <a:ext cx="236" cy="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barc148</a:t>
              </a:r>
              <a:endParaRPr lang="en-US"/>
            </a:p>
          </p:txBody>
        </p:sp>
        <p:sp>
          <p:nvSpPr>
            <p:cNvPr id="177168" name="Text Box 16"/>
            <p:cNvSpPr txBox="1">
              <a:spLocks noChangeArrowheads="1"/>
            </p:cNvSpPr>
            <p:nvPr/>
          </p:nvSpPr>
          <p:spPr bwMode="auto">
            <a:xfrm>
              <a:off x="481" y="1163"/>
              <a:ext cx="213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/>
                <a:t>wg983</a:t>
              </a:r>
              <a:endParaRPr lang="en-US"/>
            </a:p>
          </p:txBody>
        </p:sp>
        <p:sp>
          <p:nvSpPr>
            <p:cNvPr id="177169" name="Text Box 17"/>
            <p:cNvSpPr txBox="1">
              <a:spLocks noChangeArrowheads="1"/>
            </p:cNvSpPr>
            <p:nvPr/>
          </p:nvSpPr>
          <p:spPr bwMode="auto">
            <a:xfrm>
              <a:off x="485" y="1238"/>
              <a:ext cx="213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barc83</a:t>
              </a:r>
              <a:endParaRPr lang="en-US"/>
            </a:p>
          </p:txBody>
        </p:sp>
        <p:sp>
          <p:nvSpPr>
            <p:cNvPr id="177170" name="Text Box 18"/>
            <p:cNvSpPr txBox="1">
              <a:spLocks noChangeArrowheads="1"/>
            </p:cNvSpPr>
            <p:nvPr/>
          </p:nvSpPr>
          <p:spPr bwMode="auto">
            <a:xfrm>
              <a:off x="483" y="1291"/>
              <a:ext cx="25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gwm135</a:t>
              </a:r>
              <a:endParaRPr lang="en-US"/>
            </a:p>
          </p:txBody>
        </p:sp>
        <p:sp>
          <p:nvSpPr>
            <p:cNvPr id="177171" name="Text Box 19"/>
            <p:cNvSpPr txBox="1">
              <a:spLocks noChangeArrowheads="1"/>
            </p:cNvSpPr>
            <p:nvPr/>
          </p:nvSpPr>
          <p:spPr bwMode="auto">
            <a:xfrm>
              <a:off x="483" y="1358"/>
              <a:ext cx="411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>
                  <a:solidFill>
                    <a:srgbClr val="0000FF"/>
                  </a:solidFill>
                </a:rPr>
                <a:t>BM140362</a:t>
              </a:r>
              <a:endParaRPr lang="en-US"/>
            </a:p>
          </p:txBody>
        </p:sp>
        <p:sp>
          <p:nvSpPr>
            <p:cNvPr id="177172" name="Text Box 20"/>
            <p:cNvSpPr txBox="1">
              <a:spLocks noChangeArrowheads="1"/>
            </p:cNvSpPr>
            <p:nvPr/>
          </p:nvSpPr>
          <p:spPr bwMode="auto">
            <a:xfrm>
              <a:off x="483" y="1433"/>
              <a:ext cx="258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wmc312</a:t>
              </a:r>
              <a:endParaRPr lang="en-US"/>
            </a:p>
          </p:txBody>
        </p:sp>
        <p:sp>
          <p:nvSpPr>
            <p:cNvPr id="177173" name="Text Box 21"/>
            <p:cNvSpPr txBox="1">
              <a:spLocks noChangeArrowheads="1"/>
            </p:cNvSpPr>
            <p:nvPr/>
          </p:nvSpPr>
          <p:spPr bwMode="auto">
            <a:xfrm>
              <a:off x="485" y="1495"/>
              <a:ext cx="213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cfa2129</a:t>
              </a:r>
              <a:endParaRPr lang="en-US"/>
            </a:p>
          </p:txBody>
        </p:sp>
        <p:sp>
          <p:nvSpPr>
            <p:cNvPr id="177174" name="Text Box 22"/>
            <p:cNvSpPr txBox="1">
              <a:spLocks noChangeArrowheads="1"/>
            </p:cNvSpPr>
            <p:nvPr/>
          </p:nvSpPr>
          <p:spPr bwMode="auto">
            <a:xfrm>
              <a:off x="480" y="1555"/>
              <a:ext cx="213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dupw38</a:t>
              </a:r>
              <a:endParaRPr lang="en-US"/>
            </a:p>
          </p:txBody>
        </p:sp>
        <p:sp>
          <p:nvSpPr>
            <p:cNvPr id="177175" name="Text Box 23"/>
            <p:cNvSpPr txBox="1">
              <a:spLocks noChangeArrowheads="1"/>
            </p:cNvSpPr>
            <p:nvPr/>
          </p:nvSpPr>
          <p:spPr bwMode="auto">
            <a:xfrm>
              <a:off x="485" y="1633"/>
              <a:ext cx="379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>
                  <a:solidFill>
                    <a:srgbClr val="0000FF"/>
                  </a:solidFill>
                </a:rPr>
                <a:t>BE443588</a:t>
              </a:r>
              <a:endParaRPr lang="en-US"/>
            </a:p>
          </p:txBody>
        </p:sp>
        <p:sp>
          <p:nvSpPr>
            <p:cNvPr id="177176" name="Text Box 24"/>
            <p:cNvSpPr txBox="1">
              <a:spLocks noChangeArrowheads="1"/>
            </p:cNvSpPr>
            <p:nvPr/>
          </p:nvSpPr>
          <p:spPr bwMode="auto">
            <a:xfrm>
              <a:off x="494" y="1712"/>
              <a:ext cx="50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it-IT" sz="800" i="1"/>
                <a:t>barc213, cfa2147,</a:t>
              </a:r>
            </a:p>
            <a:p>
              <a:r>
                <a:rPr lang="it-IT" sz="800" i="1"/>
                <a:t>cfa2219, gwm497,</a:t>
              </a:r>
            </a:p>
            <a:p>
              <a:r>
                <a:rPr lang="it-IT" sz="800" i="1"/>
                <a:t> wmc716</a:t>
              </a:r>
            </a:p>
            <a:p>
              <a:endParaRPr lang="en-US"/>
            </a:p>
          </p:txBody>
        </p:sp>
        <p:sp>
          <p:nvSpPr>
            <p:cNvPr id="177177" name="Text Box 25"/>
            <p:cNvSpPr txBox="1">
              <a:spLocks noChangeArrowheads="1"/>
            </p:cNvSpPr>
            <p:nvPr/>
          </p:nvSpPr>
          <p:spPr bwMode="auto">
            <a:xfrm>
              <a:off x="485" y="1945"/>
              <a:ext cx="243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/>
                <a:t>cdo393</a:t>
              </a:r>
              <a:endParaRPr lang="en-US"/>
            </a:p>
          </p:txBody>
        </p:sp>
        <p:sp>
          <p:nvSpPr>
            <p:cNvPr id="177178" name="Text Box 26"/>
            <p:cNvSpPr txBox="1">
              <a:spLocks noChangeArrowheads="1"/>
            </p:cNvSpPr>
            <p:nvPr/>
          </p:nvSpPr>
          <p:spPr bwMode="auto">
            <a:xfrm>
              <a:off x="169" y="762"/>
              <a:ext cx="83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79" name="Text Box 27"/>
            <p:cNvSpPr txBox="1">
              <a:spLocks noChangeArrowheads="1"/>
            </p:cNvSpPr>
            <p:nvPr/>
          </p:nvSpPr>
          <p:spPr bwMode="auto">
            <a:xfrm>
              <a:off x="143" y="861"/>
              <a:ext cx="1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23.8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0" name="Text Box 28"/>
            <p:cNvSpPr txBox="1">
              <a:spLocks noChangeArrowheads="1"/>
            </p:cNvSpPr>
            <p:nvPr/>
          </p:nvSpPr>
          <p:spPr bwMode="auto">
            <a:xfrm>
              <a:off x="146" y="940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24.4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1" name="Text Box 29"/>
            <p:cNvSpPr txBox="1">
              <a:spLocks noChangeArrowheads="1"/>
            </p:cNvSpPr>
            <p:nvPr/>
          </p:nvSpPr>
          <p:spPr bwMode="auto">
            <a:xfrm>
              <a:off x="145" y="1006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39.1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2" name="Text Box 30"/>
            <p:cNvSpPr txBox="1">
              <a:spLocks noChangeArrowheads="1"/>
            </p:cNvSpPr>
            <p:nvPr/>
          </p:nvSpPr>
          <p:spPr bwMode="auto">
            <a:xfrm>
              <a:off x="143" y="1097"/>
              <a:ext cx="15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47.5</a:t>
              </a:r>
              <a:endParaRPr lang="en-US" sz="800"/>
            </a:p>
            <a:p>
              <a:endParaRPr lang="en-US"/>
            </a:p>
          </p:txBody>
        </p:sp>
        <p:sp>
          <p:nvSpPr>
            <p:cNvPr id="177183" name="Text Box 31"/>
            <p:cNvSpPr txBox="1">
              <a:spLocks noChangeArrowheads="1"/>
            </p:cNvSpPr>
            <p:nvPr/>
          </p:nvSpPr>
          <p:spPr bwMode="auto">
            <a:xfrm>
              <a:off x="145" y="1169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73.2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4" name="Text Box 32"/>
            <p:cNvSpPr txBox="1">
              <a:spLocks noChangeArrowheads="1"/>
            </p:cNvSpPr>
            <p:nvPr/>
          </p:nvSpPr>
          <p:spPr bwMode="auto">
            <a:xfrm>
              <a:off x="145" y="1241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75.2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5" name="Text Box 33"/>
            <p:cNvSpPr txBox="1">
              <a:spLocks noChangeArrowheads="1"/>
            </p:cNvSpPr>
            <p:nvPr/>
          </p:nvSpPr>
          <p:spPr bwMode="auto">
            <a:xfrm>
              <a:off x="145" y="1306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76.4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6" name="Text Box 34"/>
            <p:cNvSpPr txBox="1">
              <a:spLocks noChangeArrowheads="1"/>
            </p:cNvSpPr>
            <p:nvPr/>
          </p:nvSpPr>
          <p:spPr bwMode="auto">
            <a:xfrm>
              <a:off x="145" y="1374"/>
              <a:ext cx="1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87.0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7" name="Text Box 35"/>
            <p:cNvSpPr txBox="1">
              <a:spLocks noChangeArrowheads="1"/>
            </p:cNvSpPr>
            <p:nvPr/>
          </p:nvSpPr>
          <p:spPr bwMode="auto">
            <a:xfrm>
              <a:off x="146" y="1442"/>
              <a:ext cx="1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89.3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8" name="Text Box 36"/>
            <p:cNvSpPr txBox="1">
              <a:spLocks noChangeArrowheads="1"/>
            </p:cNvSpPr>
            <p:nvPr/>
          </p:nvSpPr>
          <p:spPr bwMode="auto">
            <a:xfrm>
              <a:off x="146" y="1504"/>
              <a:ext cx="150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91.6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89" name="Text Box 37"/>
            <p:cNvSpPr txBox="1">
              <a:spLocks noChangeArrowheads="1"/>
            </p:cNvSpPr>
            <p:nvPr/>
          </p:nvSpPr>
          <p:spPr bwMode="auto">
            <a:xfrm>
              <a:off x="114" y="1564"/>
              <a:ext cx="1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113.3</a:t>
              </a:r>
              <a:endParaRPr lang="en-US" sz="800"/>
            </a:p>
            <a:p>
              <a:endParaRPr lang="en-US"/>
            </a:p>
          </p:txBody>
        </p:sp>
        <p:sp>
          <p:nvSpPr>
            <p:cNvPr id="177190" name="Text Box 38"/>
            <p:cNvSpPr txBox="1">
              <a:spLocks noChangeArrowheads="1"/>
            </p:cNvSpPr>
            <p:nvPr/>
          </p:nvSpPr>
          <p:spPr bwMode="auto">
            <a:xfrm>
              <a:off x="113" y="1624"/>
              <a:ext cx="1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113.9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91" name="Text Box 39"/>
            <p:cNvSpPr txBox="1">
              <a:spLocks noChangeArrowheads="1"/>
            </p:cNvSpPr>
            <p:nvPr/>
          </p:nvSpPr>
          <p:spPr bwMode="auto">
            <a:xfrm>
              <a:off x="116" y="1793"/>
              <a:ext cx="15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118.0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92" name="Text Box 40"/>
            <p:cNvSpPr txBox="1">
              <a:spLocks noChangeArrowheads="1"/>
            </p:cNvSpPr>
            <p:nvPr/>
          </p:nvSpPr>
          <p:spPr bwMode="auto">
            <a:xfrm>
              <a:off x="121" y="1956"/>
              <a:ext cx="129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155.9</a:t>
              </a:r>
            </a:p>
            <a:p>
              <a:endParaRPr lang="en-US" sz="800"/>
            </a:p>
            <a:p>
              <a:endParaRPr lang="en-US"/>
            </a:p>
          </p:txBody>
        </p:sp>
        <p:sp>
          <p:nvSpPr>
            <p:cNvPr id="177193" name="Text Box 41"/>
            <p:cNvSpPr txBox="1">
              <a:spLocks noChangeArrowheads="1"/>
            </p:cNvSpPr>
            <p:nvPr/>
          </p:nvSpPr>
          <p:spPr bwMode="auto">
            <a:xfrm>
              <a:off x="337" y="631"/>
              <a:ext cx="100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1A</a:t>
              </a:r>
              <a:endParaRPr lang="en-US"/>
            </a:p>
          </p:txBody>
        </p:sp>
        <p:sp>
          <p:nvSpPr>
            <p:cNvPr id="177194" name="Rectangle 42"/>
            <p:cNvSpPr>
              <a:spLocks noChangeArrowheads="1"/>
            </p:cNvSpPr>
            <p:nvPr/>
          </p:nvSpPr>
          <p:spPr bwMode="auto">
            <a:xfrm>
              <a:off x="353" y="1179"/>
              <a:ext cx="62" cy="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195" name="Line 43"/>
            <p:cNvSpPr>
              <a:spLocks noChangeShapeType="1"/>
            </p:cNvSpPr>
            <p:nvPr/>
          </p:nvSpPr>
          <p:spPr bwMode="auto">
            <a:xfrm>
              <a:off x="295" y="1136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196" name="Group 44"/>
            <p:cNvGrpSpPr>
              <a:grpSpLocks/>
            </p:cNvGrpSpPr>
            <p:nvPr/>
          </p:nvGrpSpPr>
          <p:grpSpPr bwMode="auto">
            <a:xfrm flipV="1">
              <a:off x="297" y="897"/>
              <a:ext cx="172" cy="66"/>
              <a:chOff x="2802" y="6295"/>
              <a:chExt cx="430" cy="112"/>
            </a:xfrm>
          </p:grpSpPr>
          <p:sp>
            <p:nvSpPr>
              <p:cNvPr id="177197" name="Line 45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8" name="Line 46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9" name="Line 47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00" name="Group 48"/>
            <p:cNvGrpSpPr>
              <a:grpSpLocks/>
            </p:cNvGrpSpPr>
            <p:nvPr/>
          </p:nvGrpSpPr>
          <p:grpSpPr bwMode="auto">
            <a:xfrm flipV="1">
              <a:off x="297" y="1269"/>
              <a:ext cx="172" cy="50"/>
              <a:chOff x="2802" y="6295"/>
              <a:chExt cx="430" cy="112"/>
            </a:xfrm>
          </p:grpSpPr>
          <p:sp>
            <p:nvSpPr>
              <p:cNvPr id="177201" name="Line 49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2" name="Line 50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3" name="Line 51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04" name="Group 52"/>
            <p:cNvGrpSpPr>
              <a:grpSpLocks/>
            </p:cNvGrpSpPr>
            <p:nvPr/>
          </p:nvGrpSpPr>
          <p:grpSpPr bwMode="auto">
            <a:xfrm>
              <a:off x="297" y="1442"/>
              <a:ext cx="172" cy="29"/>
              <a:chOff x="2802" y="6295"/>
              <a:chExt cx="430" cy="112"/>
            </a:xfrm>
          </p:grpSpPr>
          <p:sp>
            <p:nvSpPr>
              <p:cNvPr id="177205" name="Line 53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6" name="Line 54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7" name="Line 55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08" name="Group 56"/>
            <p:cNvGrpSpPr>
              <a:grpSpLocks/>
            </p:cNvGrpSpPr>
            <p:nvPr/>
          </p:nvGrpSpPr>
          <p:grpSpPr bwMode="auto">
            <a:xfrm>
              <a:off x="297" y="1458"/>
              <a:ext cx="172" cy="69"/>
              <a:chOff x="2802" y="6295"/>
              <a:chExt cx="430" cy="112"/>
            </a:xfrm>
          </p:grpSpPr>
          <p:sp>
            <p:nvSpPr>
              <p:cNvPr id="177209" name="Line 57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0" name="Line 58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1" name="Line 59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12" name="Group 60"/>
            <p:cNvGrpSpPr>
              <a:grpSpLocks/>
            </p:cNvGrpSpPr>
            <p:nvPr/>
          </p:nvGrpSpPr>
          <p:grpSpPr bwMode="auto">
            <a:xfrm>
              <a:off x="297" y="1624"/>
              <a:ext cx="172" cy="36"/>
              <a:chOff x="2802" y="6295"/>
              <a:chExt cx="430" cy="112"/>
            </a:xfrm>
          </p:grpSpPr>
          <p:sp>
            <p:nvSpPr>
              <p:cNvPr id="177213" name="Line 61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4" name="Line 62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5" name="Line 63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216" name="Line 64"/>
            <p:cNvSpPr>
              <a:spLocks noChangeShapeType="1"/>
            </p:cNvSpPr>
            <p:nvPr/>
          </p:nvSpPr>
          <p:spPr bwMode="auto">
            <a:xfrm>
              <a:off x="293" y="969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17" name="Line 65"/>
            <p:cNvSpPr>
              <a:spLocks noChangeShapeType="1"/>
            </p:cNvSpPr>
            <p:nvPr/>
          </p:nvSpPr>
          <p:spPr bwMode="auto">
            <a:xfrm>
              <a:off x="293" y="797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18" name="Group 66"/>
            <p:cNvGrpSpPr>
              <a:grpSpLocks/>
            </p:cNvGrpSpPr>
            <p:nvPr/>
          </p:nvGrpSpPr>
          <p:grpSpPr bwMode="auto">
            <a:xfrm flipV="1">
              <a:off x="297" y="1214"/>
              <a:ext cx="172" cy="80"/>
              <a:chOff x="2802" y="6295"/>
              <a:chExt cx="430" cy="112"/>
            </a:xfrm>
          </p:grpSpPr>
          <p:sp>
            <p:nvSpPr>
              <p:cNvPr id="177219" name="Line 67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0" name="Line 68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1" name="Line 69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222" name="Line 70"/>
            <p:cNvSpPr>
              <a:spLocks noChangeShapeType="1"/>
            </p:cNvSpPr>
            <p:nvPr/>
          </p:nvSpPr>
          <p:spPr bwMode="auto">
            <a:xfrm>
              <a:off x="295" y="1335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23" name="Group 71"/>
            <p:cNvGrpSpPr>
              <a:grpSpLocks/>
            </p:cNvGrpSpPr>
            <p:nvPr/>
          </p:nvGrpSpPr>
          <p:grpSpPr bwMode="auto">
            <a:xfrm flipV="1">
              <a:off x="297" y="1590"/>
              <a:ext cx="172" cy="29"/>
              <a:chOff x="2802" y="6295"/>
              <a:chExt cx="430" cy="112"/>
            </a:xfrm>
          </p:grpSpPr>
          <p:sp>
            <p:nvSpPr>
              <p:cNvPr id="177224" name="Line 72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5" name="Line 73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6" name="Line 74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27" name="Group 75"/>
            <p:cNvGrpSpPr>
              <a:grpSpLocks/>
            </p:cNvGrpSpPr>
            <p:nvPr/>
          </p:nvGrpSpPr>
          <p:grpSpPr bwMode="auto">
            <a:xfrm flipV="1">
              <a:off x="293" y="1040"/>
              <a:ext cx="172" cy="41"/>
              <a:chOff x="2802" y="6295"/>
              <a:chExt cx="430" cy="112"/>
            </a:xfrm>
          </p:grpSpPr>
          <p:sp>
            <p:nvSpPr>
              <p:cNvPr id="177228" name="Line 76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29" name="Line 77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0" name="Line 78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231" name="Line 79"/>
            <p:cNvSpPr>
              <a:spLocks noChangeShapeType="1"/>
            </p:cNvSpPr>
            <p:nvPr/>
          </p:nvSpPr>
          <p:spPr bwMode="auto">
            <a:xfrm flipH="1">
              <a:off x="276" y="871"/>
              <a:ext cx="0" cy="1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32" name="Line 80"/>
            <p:cNvSpPr>
              <a:spLocks noChangeShapeType="1"/>
            </p:cNvSpPr>
            <p:nvPr/>
          </p:nvSpPr>
          <p:spPr bwMode="auto">
            <a:xfrm flipH="1">
              <a:off x="276" y="1188"/>
              <a:ext cx="0" cy="1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33" name="Group 81"/>
            <p:cNvGrpSpPr>
              <a:grpSpLocks/>
            </p:cNvGrpSpPr>
            <p:nvPr/>
          </p:nvGrpSpPr>
          <p:grpSpPr bwMode="auto">
            <a:xfrm>
              <a:off x="297" y="1651"/>
              <a:ext cx="172" cy="163"/>
              <a:chOff x="2802" y="6295"/>
              <a:chExt cx="430" cy="112"/>
            </a:xfrm>
          </p:grpSpPr>
          <p:sp>
            <p:nvSpPr>
              <p:cNvPr id="177234" name="Line 82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5" name="Line 83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6" name="Line 84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37" name="Group 85"/>
            <p:cNvGrpSpPr>
              <a:grpSpLocks/>
            </p:cNvGrpSpPr>
            <p:nvPr/>
          </p:nvGrpSpPr>
          <p:grpSpPr bwMode="auto">
            <a:xfrm>
              <a:off x="299" y="1924"/>
              <a:ext cx="172" cy="61"/>
              <a:chOff x="2802" y="6295"/>
              <a:chExt cx="430" cy="112"/>
            </a:xfrm>
          </p:grpSpPr>
          <p:sp>
            <p:nvSpPr>
              <p:cNvPr id="177238" name="Line 86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39" name="Line 87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0" name="Line 88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241" name="AutoShape 89"/>
            <p:cNvSpPr>
              <a:spLocks/>
            </p:cNvSpPr>
            <p:nvPr/>
          </p:nvSpPr>
          <p:spPr bwMode="auto">
            <a:xfrm>
              <a:off x="468" y="1712"/>
              <a:ext cx="28" cy="213"/>
            </a:xfrm>
            <a:prstGeom prst="leftBrace">
              <a:avLst>
                <a:gd name="adj1" fmla="val 63393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42" name="Group 90"/>
            <p:cNvGrpSpPr>
              <a:grpSpLocks/>
            </p:cNvGrpSpPr>
            <p:nvPr/>
          </p:nvGrpSpPr>
          <p:grpSpPr bwMode="auto">
            <a:xfrm flipV="1">
              <a:off x="297" y="1398"/>
              <a:ext cx="172" cy="29"/>
              <a:chOff x="2802" y="6295"/>
              <a:chExt cx="430" cy="112"/>
            </a:xfrm>
          </p:grpSpPr>
          <p:sp>
            <p:nvSpPr>
              <p:cNvPr id="177243" name="Line 91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4" name="Line 92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45" name="Line 93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246" name="Rectangle 94"/>
            <p:cNvSpPr>
              <a:spLocks noChangeArrowheads="1"/>
            </p:cNvSpPr>
            <p:nvPr/>
          </p:nvSpPr>
          <p:spPr bwMode="auto">
            <a:xfrm>
              <a:off x="960" y="1120"/>
              <a:ext cx="29" cy="30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47" name="Rectangle 95"/>
            <p:cNvSpPr>
              <a:spLocks noChangeArrowheads="1"/>
            </p:cNvSpPr>
            <p:nvPr/>
          </p:nvSpPr>
          <p:spPr bwMode="auto">
            <a:xfrm>
              <a:off x="912" y="1120"/>
              <a:ext cx="29" cy="300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48" name="Line 96"/>
            <p:cNvSpPr>
              <a:spLocks noChangeShapeType="1"/>
            </p:cNvSpPr>
            <p:nvPr/>
          </p:nvSpPr>
          <p:spPr bwMode="auto">
            <a:xfrm flipH="1">
              <a:off x="276" y="1567"/>
              <a:ext cx="0" cy="1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49" name="Line 97"/>
            <p:cNvSpPr>
              <a:spLocks noChangeShapeType="1"/>
            </p:cNvSpPr>
            <p:nvPr/>
          </p:nvSpPr>
          <p:spPr bwMode="auto">
            <a:xfrm>
              <a:off x="356" y="1660"/>
              <a:ext cx="0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50" name="Line 98"/>
            <p:cNvSpPr>
              <a:spLocks noChangeShapeType="1"/>
            </p:cNvSpPr>
            <p:nvPr/>
          </p:nvSpPr>
          <p:spPr bwMode="auto">
            <a:xfrm>
              <a:off x="408" y="1660"/>
              <a:ext cx="0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251" name="Group 99"/>
          <p:cNvGrpSpPr>
            <a:grpSpLocks/>
          </p:cNvGrpSpPr>
          <p:nvPr/>
        </p:nvGrpSpPr>
        <p:grpSpPr bwMode="auto">
          <a:xfrm>
            <a:off x="3398244" y="749300"/>
            <a:ext cx="1439863" cy="2789238"/>
            <a:chOff x="5006" y="1836"/>
            <a:chExt cx="2267" cy="4392"/>
          </a:xfrm>
        </p:grpSpPr>
        <p:sp>
          <p:nvSpPr>
            <p:cNvPr id="177252" name="Rectangle 100"/>
            <p:cNvSpPr>
              <a:spLocks noChangeArrowheads="1"/>
            </p:cNvSpPr>
            <p:nvPr/>
          </p:nvSpPr>
          <p:spPr bwMode="auto">
            <a:xfrm>
              <a:off x="5580" y="2115"/>
              <a:ext cx="153" cy="411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53" name="Text Box 101"/>
            <p:cNvSpPr txBox="1">
              <a:spLocks noChangeArrowheads="1"/>
            </p:cNvSpPr>
            <p:nvPr/>
          </p:nvSpPr>
          <p:spPr bwMode="auto">
            <a:xfrm>
              <a:off x="5895" y="2379"/>
              <a:ext cx="628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gwm374</a:t>
              </a:r>
              <a:endParaRPr lang="en-US"/>
            </a:p>
          </p:txBody>
        </p:sp>
        <p:sp>
          <p:nvSpPr>
            <p:cNvPr id="177254" name="Text Box 102"/>
            <p:cNvSpPr txBox="1">
              <a:spLocks noChangeArrowheads="1"/>
            </p:cNvSpPr>
            <p:nvPr/>
          </p:nvSpPr>
          <p:spPr bwMode="auto">
            <a:xfrm>
              <a:off x="5899" y="2520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wmc406</a:t>
              </a:r>
              <a:endParaRPr lang="en-US"/>
            </a:p>
          </p:txBody>
        </p:sp>
        <p:sp>
          <p:nvSpPr>
            <p:cNvPr id="177255" name="Text Box 103"/>
            <p:cNvSpPr txBox="1">
              <a:spLocks noChangeArrowheads="1"/>
            </p:cNvSpPr>
            <p:nvPr/>
          </p:nvSpPr>
          <p:spPr bwMode="auto">
            <a:xfrm>
              <a:off x="5895" y="2678"/>
              <a:ext cx="1202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/>
                <a:t>ksuE18</a:t>
              </a:r>
              <a:r>
                <a:rPr lang="en-US" sz="800" i="1"/>
                <a:t>, wmc193</a:t>
              </a:r>
              <a:endParaRPr lang="en-US"/>
            </a:p>
          </p:txBody>
        </p:sp>
        <p:sp>
          <p:nvSpPr>
            <p:cNvPr id="177256" name="Text Box 104"/>
            <p:cNvSpPr txBox="1">
              <a:spLocks noChangeArrowheads="1"/>
            </p:cNvSpPr>
            <p:nvPr/>
          </p:nvSpPr>
          <p:spPr bwMode="auto">
            <a:xfrm>
              <a:off x="5895" y="2827"/>
              <a:ext cx="390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barc8</a:t>
              </a:r>
              <a:endParaRPr lang="en-US"/>
            </a:p>
          </p:txBody>
        </p:sp>
        <p:sp>
          <p:nvSpPr>
            <p:cNvPr id="177257" name="Text Box 105"/>
            <p:cNvSpPr txBox="1">
              <a:spLocks noChangeArrowheads="1"/>
            </p:cNvSpPr>
            <p:nvPr/>
          </p:nvSpPr>
          <p:spPr bwMode="auto">
            <a:xfrm>
              <a:off x="5891" y="2968"/>
              <a:ext cx="6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gwm413</a:t>
              </a:r>
              <a:endParaRPr lang="en-US"/>
            </a:p>
          </p:txBody>
        </p:sp>
        <p:sp>
          <p:nvSpPr>
            <p:cNvPr id="177258" name="Text Box 106"/>
            <p:cNvSpPr txBox="1">
              <a:spLocks noChangeArrowheads="1"/>
            </p:cNvSpPr>
            <p:nvPr/>
          </p:nvSpPr>
          <p:spPr bwMode="auto">
            <a:xfrm>
              <a:off x="5901" y="3114"/>
              <a:ext cx="6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gwm273</a:t>
              </a:r>
              <a:endParaRPr lang="en-US"/>
            </a:p>
          </p:txBody>
        </p:sp>
        <p:sp>
          <p:nvSpPr>
            <p:cNvPr id="177259" name="Text Box 107"/>
            <p:cNvSpPr txBox="1">
              <a:spLocks noChangeArrowheads="1"/>
            </p:cNvSpPr>
            <p:nvPr/>
          </p:nvSpPr>
          <p:spPr bwMode="auto">
            <a:xfrm>
              <a:off x="5895" y="3272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wmc626</a:t>
              </a:r>
              <a:endParaRPr lang="en-US"/>
            </a:p>
          </p:txBody>
        </p:sp>
        <p:sp>
          <p:nvSpPr>
            <p:cNvPr id="177260" name="Text Box 108"/>
            <p:cNvSpPr txBox="1">
              <a:spLocks noChangeArrowheads="1"/>
            </p:cNvSpPr>
            <p:nvPr/>
          </p:nvSpPr>
          <p:spPr bwMode="auto">
            <a:xfrm>
              <a:off x="5895" y="3413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wmc85</a:t>
              </a:r>
              <a:endParaRPr lang="en-US"/>
            </a:p>
          </p:txBody>
        </p:sp>
        <p:sp>
          <p:nvSpPr>
            <p:cNvPr id="177261" name="Text Box 109"/>
            <p:cNvSpPr txBox="1">
              <a:spLocks noChangeArrowheads="1"/>
            </p:cNvSpPr>
            <p:nvPr/>
          </p:nvSpPr>
          <p:spPr bwMode="auto">
            <a:xfrm>
              <a:off x="5895" y="3559"/>
              <a:ext cx="1058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>
                  <a:solidFill>
                    <a:srgbClr val="0000FF"/>
                  </a:solidFill>
                </a:rPr>
                <a:t>BE500714</a:t>
              </a:r>
              <a:endParaRPr lang="en-US"/>
            </a:p>
          </p:txBody>
        </p:sp>
        <p:sp>
          <p:nvSpPr>
            <p:cNvPr id="177262" name="Text Box 110"/>
            <p:cNvSpPr txBox="1">
              <a:spLocks noChangeArrowheads="1"/>
            </p:cNvSpPr>
            <p:nvPr/>
          </p:nvSpPr>
          <p:spPr bwMode="auto">
            <a:xfrm>
              <a:off x="5899" y="3732"/>
              <a:ext cx="562" cy="1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barc240</a:t>
              </a:r>
              <a:endParaRPr lang="en-US"/>
            </a:p>
          </p:txBody>
        </p:sp>
        <p:sp>
          <p:nvSpPr>
            <p:cNvPr id="177263" name="Text Box 111"/>
            <p:cNvSpPr txBox="1">
              <a:spLocks noChangeArrowheads="1"/>
            </p:cNvSpPr>
            <p:nvPr/>
          </p:nvSpPr>
          <p:spPr bwMode="auto">
            <a:xfrm>
              <a:off x="5895" y="3937"/>
              <a:ext cx="976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>
                  <a:solidFill>
                    <a:srgbClr val="0000FF"/>
                  </a:solidFill>
                </a:rPr>
                <a:t>BE443797</a:t>
              </a:r>
              <a:endParaRPr lang="en-US"/>
            </a:p>
          </p:txBody>
        </p:sp>
        <p:sp>
          <p:nvSpPr>
            <p:cNvPr id="177264" name="Text Box 112"/>
            <p:cNvSpPr txBox="1">
              <a:spLocks noChangeArrowheads="1"/>
            </p:cNvSpPr>
            <p:nvPr/>
          </p:nvSpPr>
          <p:spPr bwMode="auto">
            <a:xfrm>
              <a:off x="5899" y="4106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barc302</a:t>
              </a:r>
              <a:endParaRPr lang="en-US"/>
            </a:p>
          </p:txBody>
        </p:sp>
        <p:sp>
          <p:nvSpPr>
            <p:cNvPr id="177265" name="Text Box 113"/>
            <p:cNvSpPr txBox="1">
              <a:spLocks noChangeArrowheads="1"/>
            </p:cNvSpPr>
            <p:nvPr/>
          </p:nvSpPr>
          <p:spPr bwMode="auto">
            <a:xfrm>
              <a:off x="5895" y="4305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barc181</a:t>
              </a:r>
              <a:endParaRPr lang="en-US"/>
            </a:p>
          </p:txBody>
        </p:sp>
        <p:sp>
          <p:nvSpPr>
            <p:cNvPr id="177266" name="Text Box 114"/>
            <p:cNvSpPr txBox="1">
              <a:spLocks noChangeArrowheads="1"/>
            </p:cNvSpPr>
            <p:nvPr/>
          </p:nvSpPr>
          <p:spPr bwMode="auto">
            <a:xfrm>
              <a:off x="5903" y="4488"/>
              <a:ext cx="62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1" i="1">
                  <a:solidFill>
                    <a:srgbClr val="FF3300"/>
                  </a:solidFill>
                </a:rPr>
                <a:t>Glu-B1</a:t>
              </a:r>
              <a:endParaRPr lang="en-US" sz="2400" b="1">
                <a:solidFill>
                  <a:srgbClr val="FF3300"/>
                </a:solidFill>
              </a:endParaRPr>
            </a:p>
          </p:txBody>
        </p:sp>
        <p:sp>
          <p:nvSpPr>
            <p:cNvPr id="177267" name="Text Box 115"/>
            <p:cNvSpPr txBox="1">
              <a:spLocks noChangeArrowheads="1"/>
            </p:cNvSpPr>
            <p:nvPr/>
          </p:nvSpPr>
          <p:spPr bwMode="auto">
            <a:xfrm>
              <a:off x="5905" y="4703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cfa2129</a:t>
              </a:r>
              <a:endParaRPr lang="en-US"/>
            </a:p>
          </p:txBody>
        </p:sp>
        <p:sp>
          <p:nvSpPr>
            <p:cNvPr id="177268" name="Text Box 116"/>
            <p:cNvSpPr txBox="1">
              <a:spLocks noChangeArrowheads="1"/>
            </p:cNvSpPr>
            <p:nvPr/>
          </p:nvSpPr>
          <p:spPr bwMode="auto">
            <a:xfrm>
              <a:off x="5899" y="4899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/>
                <a:t>psr162</a:t>
              </a:r>
              <a:endParaRPr lang="en-US"/>
            </a:p>
          </p:txBody>
        </p:sp>
        <p:sp>
          <p:nvSpPr>
            <p:cNvPr id="177269" name="Text Box 117"/>
            <p:cNvSpPr txBox="1">
              <a:spLocks noChangeArrowheads="1"/>
            </p:cNvSpPr>
            <p:nvPr/>
          </p:nvSpPr>
          <p:spPr bwMode="auto">
            <a:xfrm>
              <a:off x="5145" y="2398"/>
              <a:ext cx="22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  <a:endParaRPr lang="en-US"/>
            </a:p>
          </p:txBody>
        </p:sp>
        <p:sp>
          <p:nvSpPr>
            <p:cNvPr id="177270" name="Text Box 118"/>
            <p:cNvSpPr txBox="1">
              <a:spLocks noChangeArrowheads="1"/>
            </p:cNvSpPr>
            <p:nvPr/>
          </p:nvSpPr>
          <p:spPr bwMode="auto">
            <a:xfrm>
              <a:off x="5076" y="2544"/>
              <a:ext cx="269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15.4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1" name="Text Box 119"/>
            <p:cNvSpPr txBox="1">
              <a:spLocks noChangeArrowheads="1"/>
            </p:cNvSpPr>
            <p:nvPr/>
          </p:nvSpPr>
          <p:spPr bwMode="auto">
            <a:xfrm>
              <a:off x="5079" y="2690"/>
              <a:ext cx="3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19.3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2" name="Text Box 120"/>
            <p:cNvSpPr txBox="1">
              <a:spLocks noChangeArrowheads="1"/>
            </p:cNvSpPr>
            <p:nvPr/>
          </p:nvSpPr>
          <p:spPr bwMode="auto">
            <a:xfrm>
              <a:off x="5080" y="2833"/>
              <a:ext cx="38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20.8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3" name="Text Box 121"/>
            <p:cNvSpPr txBox="1">
              <a:spLocks noChangeArrowheads="1"/>
            </p:cNvSpPr>
            <p:nvPr/>
          </p:nvSpPr>
          <p:spPr bwMode="auto">
            <a:xfrm>
              <a:off x="5089" y="2986"/>
              <a:ext cx="3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28.2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4" name="Text Box 122"/>
            <p:cNvSpPr txBox="1">
              <a:spLocks noChangeArrowheads="1"/>
            </p:cNvSpPr>
            <p:nvPr/>
          </p:nvSpPr>
          <p:spPr bwMode="auto">
            <a:xfrm>
              <a:off x="5079" y="3142"/>
              <a:ext cx="300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34.4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5" name="Text Box 123"/>
            <p:cNvSpPr txBox="1">
              <a:spLocks noChangeArrowheads="1"/>
            </p:cNvSpPr>
            <p:nvPr/>
          </p:nvSpPr>
          <p:spPr bwMode="auto">
            <a:xfrm>
              <a:off x="5083" y="3286"/>
              <a:ext cx="3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35.1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6" name="Text Box 124"/>
            <p:cNvSpPr txBox="1">
              <a:spLocks noChangeArrowheads="1"/>
            </p:cNvSpPr>
            <p:nvPr/>
          </p:nvSpPr>
          <p:spPr bwMode="auto">
            <a:xfrm>
              <a:off x="5080" y="3431"/>
              <a:ext cx="38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40.2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7" name="Text Box 125"/>
            <p:cNvSpPr txBox="1">
              <a:spLocks noChangeArrowheads="1"/>
            </p:cNvSpPr>
            <p:nvPr/>
          </p:nvSpPr>
          <p:spPr bwMode="auto">
            <a:xfrm>
              <a:off x="5080" y="3577"/>
              <a:ext cx="38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45.3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8" name="Text Box 126"/>
            <p:cNvSpPr txBox="1">
              <a:spLocks noChangeArrowheads="1"/>
            </p:cNvSpPr>
            <p:nvPr/>
          </p:nvSpPr>
          <p:spPr bwMode="auto">
            <a:xfrm>
              <a:off x="5085" y="3752"/>
              <a:ext cx="24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46.4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79" name="Text Box 127"/>
            <p:cNvSpPr txBox="1">
              <a:spLocks noChangeArrowheads="1"/>
            </p:cNvSpPr>
            <p:nvPr/>
          </p:nvSpPr>
          <p:spPr bwMode="auto">
            <a:xfrm>
              <a:off x="5085" y="3947"/>
              <a:ext cx="25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47.1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0" name="Text Box 128"/>
            <p:cNvSpPr txBox="1">
              <a:spLocks noChangeArrowheads="1"/>
            </p:cNvSpPr>
            <p:nvPr/>
          </p:nvSpPr>
          <p:spPr bwMode="auto">
            <a:xfrm>
              <a:off x="5080" y="4142"/>
              <a:ext cx="261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60.5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1" name="Text Box 129"/>
            <p:cNvSpPr txBox="1">
              <a:spLocks noChangeArrowheads="1"/>
            </p:cNvSpPr>
            <p:nvPr/>
          </p:nvSpPr>
          <p:spPr bwMode="auto">
            <a:xfrm>
              <a:off x="5085" y="4337"/>
              <a:ext cx="2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63.3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2" name="Text Box 130"/>
            <p:cNvSpPr txBox="1">
              <a:spLocks noChangeArrowheads="1"/>
            </p:cNvSpPr>
            <p:nvPr/>
          </p:nvSpPr>
          <p:spPr bwMode="auto">
            <a:xfrm>
              <a:off x="5085" y="4521"/>
              <a:ext cx="3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82.6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3" name="Text Box 131"/>
            <p:cNvSpPr txBox="1">
              <a:spLocks noChangeArrowheads="1"/>
            </p:cNvSpPr>
            <p:nvPr/>
          </p:nvSpPr>
          <p:spPr bwMode="auto">
            <a:xfrm>
              <a:off x="5085" y="4703"/>
              <a:ext cx="38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84.3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4" name="Text Box 132"/>
            <p:cNvSpPr txBox="1">
              <a:spLocks noChangeArrowheads="1"/>
            </p:cNvSpPr>
            <p:nvPr/>
          </p:nvSpPr>
          <p:spPr bwMode="auto">
            <a:xfrm>
              <a:off x="5089" y="4903"/>
              <a:ext cx="3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98.6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5" name="Text Box 133"/>
            <p:cNvSpPr txBox="1">
              <a:spLocks noChangeArrowheads="1"/>
            </p:cNvSpPr>
            <p:nvPr/>
          </p:nvSpPr>
          <p:spPr bwMode="auto">
            <a:xfrm>
              <a:off x="5006" y="5763"/>
              <a:ext cx="3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144.4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6" name="Text Box 134"/>
            <p:cNvSpPr txBox="1">
              <a:spLocks noChangeArrowheads="1"/>
            </p:cNvSpPr>
            <p:nvPr/>
          </p:nvSpPr>
          <p:spPr bwMode="auto">
            <a:xfrm>
              <a:off x="5006" y="6061"/>
              <a:ext cx="3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145.6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287" name="Text Box 135"/>
            <p:cNvSpPr txBox="1">
              <a:spLocks noChangeArrowheads="1"/>
            </p:cNvSpPr>
            <p:nvPr/>
          </p:nvSpPr>
          <p:spPr bwMode="auto">
            <a:xfrm>
              <a:off x="5535" y="1836"/>
              <a:ext cx="263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1B</a:t>
              </a:r>
              <a:endParaRPr lang="en-US"/>
            </a:p>
          </p:txBody>
        </p:sp>
        <p:sp>
          <p:nvSpPr>
            <p:cNvPr id="177288" name="Rectangle 136"/>
            <p:cNvSpPr>
              <a:spLocks noChangeArrowheads="1"/>
            </p:cNvSpPr>
            <p:nvPr/>
          </p:nvSpPr>
          <p:spPr bwMode="auto">
            <a:xfrm>
              <a:off x="5580" y="3370"/>
              <a:ext cx="155" cy="1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289" name="Line 137"/>
            <p:cNvSpPr>
              <a:spLocks noChangeShapeType="1"/>
            </p:cNvSpPr>
            <p:nvPr/>
          </p:nvSpPr>
          <p:spPr bwMode="auto">
            <a:xfrm>
              <a:off x="5437" y="364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290" name="Group 138"/>
            <p:cNvGrpSpPr>
              <a:grpSpLocks/>
            </p:cNvGrpSpPr>
            <p:nvPr/>
          </p:nvGrpSpPr>
          <p:grpSpPr bwMode="auto">
            <a:xfrm>
              <a:off x="5436" y="2662"/>
              <a:ext cx="430" cy="245"/>
              <a:chOff x="4719" y="2168"/>
              <a:chExt cx="430" cy="164"/>
            </a:xfrm>
          </p:grpSpPr>
          <p:sp>
            <p:nvSpPr>
              <p:cNvPr id="177291" name="Line 139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2" name="Line 140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3" name="Line 141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94" name="Group 142"/>
            <p:cNvGrpSpPr>
              <a:grpSpLocks/>
            </p:cNvGrpSpPr>
            <p:nvPr/>
          </p:nvGrpSpPr>
          <p:grpSpPr bwMode="auto">
            <a:xfrm>
              <a:off x="5439" y="2809"/>
              <a:ext cx="430" cy="179"/>
              <a:chOff x="4719" y="2168"/>
              <a:chExt cx="430" cy="164"/>
            </a:xfrm>
          </p:grpSpPr>
          <p:sp>
            <p:nvSpPr>
              <p:cNvPr id="177295" name="Line 143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6" name="Line 144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7" name="Line 145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298" name="Group 146"/>
            <p:cNvGrpSpPr>
              <a:grpSpLocks/>
            </p:cNvGrpSpPr>
            <p:nvPr/>
          </p:nvGrpSpPr>
          <p:grpSpPr bwMode="auto">
            <a:xfrm>
              <a:off x="5439" y="2935"/>
              <a:ext cx="430" cy="95"/>
              <a:chOff x="4719" y="2168"/>
              <a:chExt cx="430" cy="164"/>
            </a:xfrm>
          </p:grpSpPr>
          <p:sp>
            <p:nvSpPr>
              <p:cNvPr id="177299" name="Line 147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0" name="Line 148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1" name="Line 149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02" name="Group 150"/>
            <p:cNvGrpSpPr>
              <a:grpSpLocks/>
            </p:cNvGrpSpPr>
            <p:nvPr/>
          </p:nvGrpSpPr>
          <p:grpSpPr bwMode="auto">
            <a:xfrm>
              <a:off x="5439" y="3100"/>
              <a:ext cx="430" cy="119"/>
              <a:chOff x="4719" y="2168"/>
              <a:chExt cx="430" cy="164"/>
            </a:xfrm>
          </p:grpSpPr>
          <p:sp>
            <p:nvSpPr>
              <p:cNvPr id="177303" name="Line 151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4" name="Line 152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5" name="Line 153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06" name="Group 154"/>
            <p:cNvGrpSpPr>
              <a:grpSpLocks/>
            </p:cNvGrpSpPr>
            <p:nvPr/>
          </p:nvGrpSpPr>
          <p:grpSpPr bwMode="auto">
            <a:xfrm>
              <a:off x="5439" y="3244"/>
              <a:ext cx="430" cy="128"/>
              <a:chOff x="4719" y="2168"/>
              <a:chExt cx="430" cy="164"/>
            </a:xfrm>
          </p:grpSpPr>
          <p:sp>
            <p:nvSpPr>
              <p:cNvPr id="177307" name="Line 155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8" name="Line 156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9" name="Line 157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10" name="Group 158"/>
            <p:cNvGrpSpPr>
              <a:grpSpLocks/>
            </p:cNvGrpSpPr>
            <p:nvPr/>
          </p:nvGrpSpPr>
          <p:grpSpPr bwMode="auto">
            <a:xfrm flipV="1">
              <a:off x="5436" y="3666"/>
              <a:ext cx="430" cy="118"/>
              <a:chOff x="4719" y="2168"/>
              <a:chExt cx="430" cy="164"/>
            </a:xfrm>
          </p:grpSpPr>
          <p:sp>
            <p:nvSpPr>
              <p:cNvPr id="177311" name="Line 159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2" name="Line 160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3" name="Line 161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14" name="Group 162"/>
            <p:cNvGrpSpPr>
              <a:grpSpLocks/>
            </p:cNvGrpSpPr>
            <p:nvPr/>
          </p:nvGrpSpPr>
          <p:grpSpPr bwMode="auto">
            <a:xfrm flipV="1">
              <a:off x="5439" y="3684"/>
              <a:ext cx="430" cy="348"/>
              <a:chOff x="4719" y="2168"/>
              <a:chExt cx="430" cy="164"/>
            </a:xfrm>
          </p:grpSpPr>
          <p:sp>
            <p:nvSpPr>
              <p:cNvPr id="177315" name="Line 163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6" name="Line 164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17" name="Line 165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18" name="Group 166"/>
            <p:cNvGrpSpPr>
              <a:grpSpLocks/>
            </p:cNvGrpSpPr>
            <p:nvPr/>
          </p:nvGrpSpPr>
          <p:grpSpPr bwMode="auto">
            <a:xfrm flipV="1">
              <a:off x="5439" y="4032"/>
              <a:ext cx="430" cy="181"/>
              <a:chOff x="4719" y="2168"/>
              <a:chExt cx="430" cy="164"/>
            </a:xfrm>
          </p:grpSpPr>
          <p:sp>
            <p:nvSpPr>
              <p:cNvPr id="177319" name="Line 167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0" name="Line 168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1" name="Line 169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22" name="Group 170"/>
            <p:cNvGrpSpPr>
              <a:grpSpLocks/>
            </p:cNvGrpSpPr>
            <p:nvPr/>
          </p:nvGrpSpPr>
          <p:grpSpPr bwMode="auto">
            <a:xfrm flipV="1">
              <a:off x="5436" y="4089"/>
              <a:ext cx="430" cy="333"/>
              <a:chOff x="4719" y="2168"/>
              <a:chExt cx="430" cy="164"/>
            </a:xfrm>
          </p:grpSpPr>
          <p:sp>
            <p:nvSpPr>
              <p:cNvPr id="177323" name="Line 171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4" name="Line 172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5" name="Line 173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26" name="Group 174"/>
            <p:cNvGrpSpPr>
              <a:grpSpLocks/>
            </p:cNvGrpSpPr>
            <p:nvPr/>
          </p:nvGrpSpPr>
          <p:grpSpPr bwMode="auto">
            <a:xfrm>
              <a:off x="5436" y="5833"/>
              <a:ext cx="430" cy="266"/>
              <a:chOff x="4719" y="2168"/>
              <a:chExt cx="430" cy="164"/>
            </a:xfrm>
          </p:grpSpPr>
          <p:sp>
            <p:nvSpPr>
              <p:cNvPr id="177327" name="Line 175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8" name="Line 176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29" name="Line 177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330" name="Line 178"/>
            <p:cNvSpPr>
              <a:spLocks noChangeShapeType="1"/>
            </p:cNvSpPr>
            <p:nvPr/>
          </p:nvSpPr>
          <p:spPr bwMode="auto">
            <a:xfrm>
              <a:off x="5434" y="3392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1" name="Line 179"/>
            <p:cNvSpPr>
              <a:spLocks noChangeShapeType="1"/>
            </p:cNvSpPr>
            <p:nvPr/>
          </p:nvSpPr>
          <p:spPr bwMode="auto">
            <a:xfrm>
              <a:off x="5431" y="3512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2" name="Line 180"/>
            <p:cNvSpPr>
              <a:spLocks noChangeShapeType="1"/>
            </p:cNvSpPr>
            <p:nvPr/>
          </p:nvSpPr>
          <p:spPr bwMode="auto">
            <a:xfrm>
              <a:off x="5437" y="2516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3" name="Line 181"/>
            <p:cNvSpPr>
              <a:spLocks noChangeShapeType="1"/>
            </p:cNvSpPr>
            <p:nvPr/>
          </p:nvSpPr>
          <p:spPr bwMode="auto">
            <a:xfrm>
              <a:off x="5443" y="4581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4" name="Line 182"/>
            <p:cNvSpPr>
              <a:spLocks noChangeShapeType="1"/>
            </p:cNvSpPr>
            <p:nvPr/>
          </p:nvSpPr>
          <p:spPr bwMode="auto">
            <a:xfrm>
              <a:off x="5449" y="4985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5" name="Line 183"/>
            <p:cNvSpPr>
              <a:spLocks noChangeShapeType="1"/>
            </p:cNvSpPr>
            <p:nvPr/>
          </p:nvSpPr>
          <p:spPr bwMode="auto">
            <a:xfrm>
              <a:off x="5443" y="6140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6" name="Text Box 184"/>
            <p:cNvSpPr txBox="1">
              <a:spLocks noChangeArrowheads="1"/>
            </p:cNvSpPr>
            <p:nvPr/>
          </p:nvSpPr>
          <p:spPr bwMode="auto">
            <a:xfrm>
              <a:off x="5910" y="6057"/>
              <a:ext cx="628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ksm176</a:t>
              </a:r>
              <a:endParaRPr lang="en-US"/>
            </a:p>
          </p:txBody>
        </p:sp>
        <p:sp>
          <p:nvSpPr>
            <p:cNvPr id="177337" name="Text Box 185"/>
            <p:cNvSpPr txBox="1">
              <a:spLocks noChangeArrowheads="1"/>
            </p:cNvSpPr>
            <p:nvPr/>
          </p:nvSpPr>
          <p:spPr bwMode="auto">
            <a:xfrm>
              <a:off x="5948" y="5657"/>
              <a:ext cx="1033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barc80, </a:t>
              </a:r>
              <a:r>
                <a:rPr lang="en-US" sz="800" b="1" i="1"/>
                <a:t>wg241</a:t>
              </a:r>
              <a:r>
                <a:rPr lang="en-US" sz="800" i="1"/>
                <a:t>,</a:t>
              </a:r>
            </a:p>
            <a:p>
              <a:r>
                <a:rPr lang="en-US" sz="800" i="1"/>
                <a:t>wmc728</a:t>
              </a:r>
              <a:endParaRPr lang="en-US"/>
            </a:p>
          </p:txBody>
        </p:sp>
        <p:sp>
          <p:nvSpPr>
            <p:cNvPr id="177338" name="AutoShape 186"/>
            <p:cNvSpPr>
              <a:spLocks/>
            </p:cNvSpPr>
            <p:nvPr/>
          </p:nvSpPr>
          <p:spPr bwMode="auto">
            <a:xfrm>
              <a:off x="5869" y="5650"/>
              <a:ext cx="71" cy="353"/>
            </a:xfrm>
            <a:prstGeom prst="leftBrace">
              <a:avLst>
                <a:gd name="adj1" fmla="val 41432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39" name="Line 187"/>
            <p:cNvSpPr>
              <a:spLocks noChangeShapeType="1"/>
            </p:cNvSpPr>
            <p:nvPr/>
          </p:nvSpPr>
          <p:spPr bwMode="auto">
            <a:xfrm flipH="1">
              <a:off x="5372" y="5827"/>
              <a:ext cx="0" cy="3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40" name="Line 188"/>
            <p:cNvSpPr>
              <a:spLocks noChangeShapeType="1"/>
            </p:cNvSpPr>
            <p:nvPr/>
          </p:nvSpPr>
          <p:spPr bwMode="auto">
            <a:xfrm flipH="1">
              <a:off x="5392" y="4567"/>
              <a:ext cx="0" cy="2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41" name="Line 189"/>
            <p:cNvSpPr>
              <a:spLocks noChangeShapeType="1"/>
            </p:cNvSpPr>
            <p:nvPr/>
          </p:nvSpPr>
          <p:spPr bwMode="auto">
            <a:xfrm>
              <a:off x="5392" y="3627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342" name="Line 190"/>
            <p:cNvSpPr>
              <a:spLocks noChangeShapeType="1"/>
            </p:cNvSpPr>
            <p:nvPr/>
          </p:nvSpPr>
          <p:spPr bwMode="auto">
            <a:xfrm flipH="1">
              <a:off x="5392" y="3197"/>
              <a:ext cx="0" cy="2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343" name="Group 191"/>
            <p:cNvGrpSpPr>
              <a:grpSpLocks/>
            </p:cNvGrpSpPr>
            <p:nvPr/>
          </p:nvGrpSpPr>
          <p:grpSpPr bwMode="auto">
            <a:xfrm flipV="1">
              <a:off x="5446" y="4629"/>
              <a:ext cx="430" cy="193"/>
              <a:chOff x="4719" y="2168"/>
              <a:chExt cx="430" cy="164"/>
            </a:xfrm>
          </p:grpSpPr>
          <p:sp>
            <p:nvSpPr>
              <p:cNvPr id="177344" name="Line 192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5" name="Line 193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46" name="Line 194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347" name="Rectangle 195"/>
            <p:cNvSpPr>
              <a:spLocks noChangeArrowheads="1"/>
            </p:cNvSpPr>
            <p:nvPr/>
          </p:nvSpPr>
          <p:spPr bwMode="auto">
            <a:xfrm>
              <a:off x="6700" y="4340"/>
              <a:ext cx="73" cy="48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48" name="Rectangle 196"/>
            <p:cNvSpPr>
              <a:spLocks noChangeArrowheads="1"/>
            </p:cNvSpPr>
            <p:nvPr/>
          </p:nvSpPr>
          <p:spPr bwMode="auto">
            <a:xfrm>
              <a:off x="6850" y="4340"/>
              <a:ext cx="73" cy="48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49" name="Rectangle 197"/>
            <p:cNvSpPr>
              <a:spLocks noChangeArrowheads="1"/>
            </p:cNvSpPr>
            <p:nvPr/>
          </p:nvSpPr>
          <p:spPr bwMode="auto">
            <a:xfrm>
              <a:off x="6960" y="3180"/>
              <a:ext cx="73" cy="6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50" name="Rectangle 198"/>
            <p:cNvSpPr>
              <a:spLocks noChangeArrowheads="1"/>
            </p:cNvSpPr>
            <p:nvPr/>
          </p:nvSpPr>
          <p:spPr bwMode="auto">
            <a:xfrm>
              <a:off x="7080" y="3180"/>
              <a:ext cx="73" cy="65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51" name="Rectangle 199"/>
            <p:cNvSpPr>
              <a:spLocks noChangeArrowheads="1"/>
            </p:cNvSpPr>
            <p:nvPr/>
          </p:nvSpPr>
          <p:spPr bwMode="auto">
            <a:xfrm>
              <a:off x="7200" y="3180"/>
              <a:ext cx="73" cy="6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352" name="Group 200"/>
          <p:cNvGrpSpPr>
            <a:grpSpLocks/>
          </p:cNvGrpSpPr>
          <p:nvPr/>
        </p:nvGrpSpPr>
        <p:grpSpPr bwMode="auto">
          <a:xfrm>
            <a:off x="5241926" y="787400"/>
            <a:ext cx="1363663" cy="2641600"/>
            <a:chOff x="8034" y="1840"/>
            <a:chExt cx="2149" cy="4160"/>
          </a:xfrm>
        </p:grpSpPr>
        <p:sp>
          <p:nvSpPr>
            <p:cNvPr id="177353" name="Rectangle 201"/>
            <p:cNvSpPr>
              <a:spLocks noChangeArrowheads="1"/>
            </p:cNvSpPr>
            <p:nvPr/>
          </p:nvSpPr>
          <p:spPr bwMode="auto">
            <a:xfrm>
              <a:off x="8611" y="2114"/>
              <a:ext cx="154" cy="388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54" name="Text Box 202"/>
            <p:cNvSpPr txBox="1">
              <a:spLocks noChangeArrowheads="1"/>
            </p:cNvSpPr>
            <p:nvPr/>
          </p:nvSpPr>
          <p:spPr bwMode="auto">
            <a:xfrm>
              <a:off x="8539" y="1840"/>
              <a:ext cx="29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2A</a:t>
              </a:r>
              <a:endParaRPr lang="en-US"/>
            </a:p>
          </p:txBody>
        </p:sp>
        <p:sp>
          <p:nvSpPr>
            <p:cNvPr id="177355" name="Text Box 203"/>
            <p:cNvSpPr txBox="1">
              <a:spLocks noChangeArrowheads="1"/>
            </p:cNvSpPr>
            <p:nvPr/>
          </p:nvSpPr>
          <p:spPr bwMode="auto">
            <a:xfrm>
              <a:off x="8932" y="2170"/>
              <a:ext cx="63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wmc382</a:t>
              </a:r>
              <a:endParaRPr lang="en-US"/>
            </a:p>
          </p:txBody>
        </p:sp>
        <p:sp>
          <p:nvSpPr>
            <p:cNvPr id="177356" name="Text Box 204"/>
            <p:cNvSpPr txBox="1">
              <a:spLocks noChangeArrowheads="1"/>
            </p:cNvSpPr>
            <p:nvPr/>
          </p:nvSpPr>
          <p:spPr bwMode="auto">
            <a:xfrm>
              <a:off x="8932" y="2665"/>
              <a:ext cx="63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gwm296</a:t>
              </a:r>
              <a:endParaRPr lang="en-US"/>
            </a:p>
          </p:txBody>
        </p:sp>
        <p:sp>
          <p:nvSpPr>
            <p:cNvPr id="177357" name="Text Box 205"/>
            <p:cNvSpPr txBox="1">
              <a:spLocks noChangeArrowheads="1"/>
            </p:cNvSpPr>
            <p:nvPr/>
          </p:nvSpPr>
          <p:spPr bwMode="auto">
            <a:xfrm>
              <a:off x="8932" y="2971"/>
              <a:ext cx="632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wmc296</a:t>
              </a:r>
              <a:endParaRPr lang="en-US"/>
            </a:p>
          </p:txBody>
        </p:sp>
        <p:sp>
          <p:nvSpPr>
            <p:cNvPr id="177358" name="Text Box 206"/>
            <p:cNvSpPr txBox="1">
              <a:spLocks noChangeArrowheads="1"/>
            </p:cNvSpPr>
            <p:nvPr/>
          </p:nvSpPr>
          <p:spPr bwMode="auto">
            <a:xfrm>
              <a:off x="8932" y="3153"/>
              <a:ext cx="63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gwm122</a:t>
              </a:r>
              <a:endParaRPr lang="en-US"/>
            </a:p>
          </p:txBody>
        </p:sp>
        <p:sp>
          <p:nvSpPr>
            <p:cNvPr id="177359" name="Text Box 207"/>
            <p:cNvSpPr txBox="1">
              <a:spLocks noChangeArrowheads="1"/>
            </p:cNvSpPr>
            <p:nvPr/>
          </p:nvSpPr>
          <p:spPr bwMode="auto">
            <a:xfrm>
              <a:off x="8924" y="3348"/>
              <a:ext cx="63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barc309</a:t>
              </a:r>
              <a:endParaRPr lang="en-US"/>
            </a:p>
          </p:txBody>
        </p:sp>
        <p:sp>
          <p:nvSpPr>
            <p:cNvPr id="177360" name="Text Box 208"/>
            <p:cNvSpPr txBox="1">
              <a:spLocks noChangeArrowheads="1"/>
            </p:cNvSpPr>
            <p:nvPr/>
          </p:nvSpPr>
          <p:spPr bwMode="auto">
            <a:xfrm>
              <a:off x="8928" y="3535"/>
              <a:ext cx="632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gwm275</a:t>
              </a:r>
              <a:endParaRPr lang="en-US"/>
            </a:p>
          </p:txBody>
        </p:sp>
        <p:sp>
          <p:nvSpPr>
            <p:cNvPr id="177361" name="Text Box 209"/>
            <p:cNvSpPr txBox="1">
              <a:spLocks noChangeArrowheads="1"/>
            </p:cNvSpPr>
            <p:nvPr/>
          </p:nvSpPr>
          <p:spPr bwMode="auto">
            <a:xfrm>
              <a:off x="8932" y="3702"/>
              <a:ext cx="63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gwm515</a:t>
              </a:r>
              <a:endParaRPr lang="en-US"/>
            </a:p>
          </p:txBody>
        </p:sp>
        <p:sp>
          <p:nvSpPr>
            <p:cNvPr id="177362" name="Text Box 210"/>
            <p:cNvSpPr txBox="1">
              <a:spLocks noChangeArrowheads="1"/>
            </p:cNvSpPr>
            <p:nvPr/>
          </p:nvSpPr>
          <p:spPr bwMode="auto">
            <a:xfrm>
              <a:off x="8936" y="3882"/>
              <a:ext cx="632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gwm249</a:t>
              </a:r>
              <a:endParaRPr lang="en-US"/>
            </a:p>
          </p:txBody>
        </p:sp>
        <p:sp>
          <p:nvSpPr>
            <p:cNvPr id="177363" name="Text Box 211"/>
            <p:cNvSpPr txBox="1">
              <a:spLocks noChangeArrowheads="1"/>
            </p:cNvSpPr>
            <p:nvPr/>
          </p:nvSpPr>
          <p:spPr bwMode="auto">
            <a:xfrm>
              <a:off x="8932" y="4076"/>
              <a:ext cx="1148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barc220, gwm71</a:t>
              </a:r>
              <a:endParaRPr lang="en-US"/>
            </a:p>
          </p:txBody>
        </p:sp>
        <p:sp>
          <p:nvSpPr>
            <p:cNvPr id="177364" name="Text Box 212"/>
            <p:cNvSpPr txBox="1">
              <a:spLocks noChangeArrowheads="1"/>
            </p:cNvSpPr>
            <p:nvPr/>
          </p:nvSpPr>
          <p:spPr bwMode="auto">
            <a:xfrm>
              <a:off x="8932" y="4254"/>
              <a:ext cx="63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wmc401</a:t>
              </a:r>
              <a:endParaRPr lang="en-US"/>
            </a:p>
          </p:txBody>
        </p:sp>
        <p:sp>
          <p:nvSpPr>
            <p:cNvPr id="177365" name="Text Box 213"/>
            <p:cNvSpPr txBox="1">
              <a:spLocks noChangeArrowheads="1"/>
            </p:cNvSpPr>
            <p:nvPr/>
          </p:nvSpPr>
          <p:spPr bwMode="auto">
            <a:xfrm>
              <a:off x="8936" y="4434"/>
              <a:ext cx="63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gwm328</a:t>
              </a:r>
              <a:endParaRPr lang="en-US"/>
            </a:p>
          </p:txBody>
        </p:sp>
        <p:sp>
          <p:nvSpPr>
            <p:cNvPr id="177366" name="Text Box 214"/>
            <p:cNvSpPr txBox="1">
              <a:spLocks noChangeArrowheads="1"/>
            </p:cNvSpPr>
            <p:nvPr/>
          </p:nvSpPr>
          <p:spPr bwMode="auto">
            <a:xfrm>
              <a:off x="8927" y="5778"/>
              <a:ext cx="115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gdm93, gwm526</a:t>
              </a:r>
              <a:endParaRPr lang="en-US"/>
            </a:p>
          </p:txBody>
        </p:sp>
        <p:sp>
          <p:nvSpPr>
            <p:cNvPr id="177367" name="Text Box 215"/>
            <p:cNvSpPr txBox="1">
              <a:spLocks noChangeArrowheads="1"/>
            </p:cNvSpPr>
            <p:nvPr/>
          </p:nvSpPr>
          <p:spPr bwMode="auto">
            <a:xfrm>
              <a:off x="8935" y="5416"/>
              <a:ext cx="392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cfd50</a:t>
              </a:r>
              <a:endParaRPr lang="en-US"/>
            </a:p>
          </p:txBody>
        </p:sp>
        <p:sp>
          <p:nvSpPr>
            <p:cNvPr id="177368" name="Text Box 216"/>
            <p:cNvSpPr txBox="1">
              <a:spLocks noChangeArrowheads="1"/>
            </p:cNvSpPr>
            <p:nvPr/>
          </p:nvSpPr>
          <p:spPr bwMode="auto">
            <a:xfrm>
              <a:off x="8167" y="2183"/>
              <a:ext cx="19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69" name="Text Box 217"/>
            <p:cNvSpPr txBox="1">
              <a:spLocks noChangeArrowheads="1"/>
            </p:cNvSpPr>
            <p:nvPr/>
          </p:nvSpPr>
          <p:spPr bwMode="auto">
            <a:xfrm>
              <a:off x="8120" y="2697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22.8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0" name="Text Box 218"/>
            <p:cNvSpPr txBox="1">
              <a:spLocks noChangeArrowheads="1"/>
            </p:cNvSpPr>
            <p:nvPr/>
          </p:nvSpPr>
          <p:spPr bwMode="auto">
            <a:xfrm>
              <a:off x="8124" y="3003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55.2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1" name="Text Box 219"/>
            <p:cNvSpPr txBox="1">
              <a:spLocks noChangeArrowheads="1"/>
            </p:cNvSpPr>
            <p:nvPr/>
          </p:nvSpPr>
          <p:spPr bwMode="auto">
            <a:xfrm>
              <a:off x="8116" y="3175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55.9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2" name="Text Box 220"/>
            <p:cNvSpPr txBox="1">
              <a:spLocks noChangeArrowheads="1"/>
            </p:cNvSpPr>
            <p:nvPr/>
          </p:nvSpPr>
          <p:spPr bwMode="auto">
            <a:xfrm>
              <a:off x="8116" y="3360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65.8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3" name="Text Box 221"/>
            <p:cNvSpPr txBox="1">
              <a:spLocks noChangeArrowheads="1"/>
            </p:cNvSpPr>
            <p:nvPr/>
          </p:nvSpPr>
          <p:spPr bwMode="auto">
            <a:xfrm>
              <a:off x="8120" y="3556"/>
              <a:ext cx="37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66.6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4" name="Text Box 222"/>
            <p:cNvSpPr txBox="1">
              <a:spLocks noChangeArrowheads="1"/>
            </p:cNvSpPr>
            <p:nvPr/>
          </p:nvSpPr>
          <p:spPr bwMode="auto">
            <a:xfrm>
              <a:off x="8120" y="3738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70.0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5" name="Text Box 223"/>
            <p:cNvSpPr txBox="1">
              <a:spLocks noChangeArrowheads="1"/>
            </p:cNvSpPr>
            <p:nvPr/>
          </p:nvSpPr>
          <p:spPr bwMode="auto">
            <a:xfrm>
              <a:off x="8116" y="3925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71.3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6" name="Text Box 224"/>
            <p:cNvSpPr txBox="1">
              <a:spLocks noChangeArrowheads="1"/>
            </p:cNvSpPr>
            <p:nvPr/>
          </p:nvSpPr>
          <p:spPr bwMode="auto">
            <a:xfrm>
              <a:off x="8124" y="4095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79.0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7" name="Text Box 225"/>
            <p:cNvSpPr txBox="1">
              <a:spLocks noChangeArrowheads="1"/>
            </p:cNvSpPr>
            <p:nvPr/>
          </p:nvSpPr>
          <p:spPr bwMode="auto">
            <a:xfrm>
              <a:off x="8120" y="4272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80.2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8" name="Text Box 226"/>
            <p:cNvSpPr txBox="1">
              <a:spLocks noChangeArrowheads="1"/>
            </p:cNvSpPr>
            <p:nvPr/>
          </p:nvSpPr>
          <p:spPr bwMode="auto">
            <a:xfrm>
              <a:off x="8116" y="4449"/>
              <a:ext cx="377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88.5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79" name="Text Box 227"/>
            <p:cNvSpPr txBox="1">
              <a:spLocks noChangeArrowheads="1"/>
            </p:cNvSpPr>
            <p:nvPr/>
          </p:nvSpPr>
          <p:spPr bwMode="auto">
            <a:xfrm>
              <a:off x="8042" y="5420"/>
              <a:ext cx="39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145.5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80" name="Text Box 228"/>
            <p:cNvSpPr txBox="1">
              <a:spLocks noChangeArrowheads="1"/>
            </p:cNvSpPr>
            <p:nvPr/>
          </p:nvSpPr>
          <p:spPr bwMode="auto">
            <a:xfrm>
              <a:off x="8034" y="5770"/>
              <a:ext cx="377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162.6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381" name="Rectangle 229"/>
            <p:cNvSpPr>
              <a:spLocks noChangeArrowheads="1"/>
            </p:cNvSpPr>
            <p:nvPr/>
          </p:nvSpPr>
          <p:spPr bwMode="auto">
            <a:xfrm>
              <a:off x="8611" y="3872"/>
              <a:ext cx="155" cy="1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382" name="Line 230"/>
            <p:cNvSpPr>
              <a:spLocks noChangeShapeType="1"/>
            </p:cNvSpPr>
            <p:nvPr/>
          </p:nvSpPr>
          <p:spPr bwMode="auto">
            <a:xfrm>
              <a:off x="8465" y="383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383" name="Group 231"/>
            <p:cNvGrpSpPr>
              <a:grpSpLocks/>
            </p:cNvGrpSpPr>
            <p:nvPr/>
          </p:nvGrpSpPr>
          <p:grpSpPr bwMode="auto">
            <a:xfrm>
              <a:off x="8470" y="3076"/>
              <a:ext cx="430" cy="426"/>
              <a:chOff x="4719" y="2168"/>
              <a:chExt cx="430" cy="164"/>
            </a:xfrm>
          </p:grpSpPr>
          <p:sp>
            <p:nvSpPr>
              <p:cNvPr id="177384" name="Line 232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5" name="Line 233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6" name="Line 234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87" name="Group 235"/>
            <p:cNvGrpSpPr>
              <a:grpSpLocks/>
            </p:cNvGrpSpPr>
            <p:nvPr/>
          </p:nvGrpSpPr>
          <p:grpSpPr bwMode="auto">
            <a:xfrm>
              <a:off x="8470" y="3263"/>
              <a:ext cx="430" cy="263"/>
              <a:chOff x="4719" y="2168"/>
              <a:chExt cx="430" cy="164"/>
            </a:xfrm>
          </p:grpSpPr>
          <p:sp>
            <p:nvSpPr>
              <p:cNvPr id="177388" name="Line 236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89" name="Line 237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0" name="Line 238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91" name="Group 239"/>
            <p:cNvGrpSpPr>
              <a:grpSpLocks/>
            </p:cNvGrpSpPr>
            <p:nvPr/>
          </p:nvGrpSpPr>
          <p:grpSpPr bwMode="auto">
            <a:xfrm>
              <a:off x="8470" y="3443"/>
              <a:ext cx="430" cy="287"/>
              <a:chOff x="4719" y="2168"/>
              <a:chExt cx="430" cy="164"/>
            </a:xfrm>
          </p:grpSpPr>
          <p:sp>
            <p:nvSpPr>
              <p:cNvPr id="177392" name="Line 240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3" name="Line 241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4" name="Line 242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95" name="Group 243"/>
            <p:cNvGrpSpPr>
              <a:grpSpLocks/>
            </p:cNvGrpSpPr>
            <p:nvPr/>
          </p:nvGrpSpPr>
          <p:grpSpPr bwMode="auto">
            <a:xfrm>
              <a:off x="8470" y="3650"/>
              <a:ext cx="430" cy="110"/>
              <a:chOff x="4719" y="2168"/>
              <a:chExt cx="430" cy="164"/>
            </a:xfrm>
          </p:grpSpPr>
          <p:sp>
            <p:nvSpPr>
              <p:cNvPr id="177396" name="Line 244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7" name="Line 245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98" name="Line 246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399" name="Group 247"/>
            <p:cNvGrpSpPr>
              <a:grpSpLocks/>
            </p:cNvGrpSpPr>
            <p:nvPr/>
          </p:nvGrpSpPr>
          <p:grpSpPr bwMode="auto">
            <a:xfrm flipV="1">
              <a:off x="8470" y="3877"/>
              <a:ext cx="430" cy="115"/>
              <a:chOff x="4719" y="2168"/>
              <a:chExt cx="430" cy="164"/>
            </a:xfrm>
          </p:grpSpPr>
          <p:sp>
            <p:nvSpPr>
              <p:cNvPr id="177400" name="Line 248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1" name="Line 249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2" name="Line 250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03" name="Group 251"/>
            <p:cNvGrpSpPr>
              <a:grpSpLocks/>
            </p:cNvGrpSpPr>
            <p:nvPr/>
          </p:nvGrpSpPr>
          <p:grpSpPr bwMode="auto">
            <a:xfrm flipV="1">
              <a:off x="8473" y="4039"/>
              <a:ext cx="430" cy="115"/>
              <a:chOff x="4719" y="2168"/>
              <a:chExt cx="430" cy="164"/>
            </a:xfrm>
          </p:grpSpPr>
          <p:sp>
            <p:nvSpPr>
              <p:cNvPr id="177404" name="Line 252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5" name="Line 253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6" name="Line 254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07" name="Group 255"/>
            <p:cNvGrpSpPr>
              <a:grpSpLocks/>
            </p:cNvGrpSpPr>
            <p:nvPr/>
          </p:nvGrpSpPr>
          <p:grpSpPr bwMode="auto">
            <a:xfrm flipV="1">
              <a:off x="8470" y="4066"/>
              <a:ext cx="430" cy="269"/>
              <a:chOff x="4719" y="2168"/>
              <a:chExt cx="430" cy="164"/>
            </a:xfrm>
          </p:grpSpPr>
          <p:sp>
            <p:nvSpPr>
              <p:cNvPr id="177408" name="Line 256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09" name="Line 257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0" name="Line 258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11" name="Group 259"/>
            <p:cNvGrpSpPr>
              <a:grpSpLocks/>
            </p:cNvGrpSpPr>
            <p:nvPr/>
          </p:nvGrpSpPr>
          <p:grpSpPr bwMode="auto">
            <a:xfrm flipV="1">
              <a:off x="8470" y="4270"/>
              <a:ext cx="430" cy="251"/>
              <a:chOff x="4719" y="2168"/>
              <a:chExt cx="430" cy="164"/>
            </a:xfrm>
          </p:grpSpPr>
          <p:sp>
            <p:nvSpPr>
              <p:cNvPr id="177412" name="Line 260"/>
              <p:cNvSpPr>
                <a:spLocks noChangeShapeType="1"/>
              </p:cNvSpPr>
              <p:nvPr/>
            </p:nvSpPr>
            <p:spPr bwMode="auto">
              <a:xfrm flipV="1">
                <a:off x="5006" y="2168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3" name="Line 261"/>
              <p:cNvSpPr>
                <a:spLocks noChangeShapeType="1"/>
              </p:cNvSpPr>
              <p:nvPr/>
            </p:nvSpPr>
            <p:spPr bwMode="auto">
              <a:xfrm>
                <a:off x="4868" y="2331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14" name="Line 262"/>
              <p:cNvSpPr>
                <a:spLocks noChangeShapeType="1"/>
              </p:cNvSpPr>
              <p:nvPr/>
            </p:nvSpPr>
            <p:spPr bwMode="auto">
              <a:xfrm flipH="1" flipV="1">
                <a:off x="4719" y="2169"/>
                <a:ext cx="143" cy="16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415" name="Line 263"/>
            <p:cNvSpPr>
              <a:spLocks noChangeShapeType="1"/>
            </p:cNvSpPr>
            <p:nvPr/>
          </p:nvSpPr>
          <p:spPr bwMode="auto">
            <a:xfrm>
              <a:off x="8468" y="2769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16" name="Line 264"/>
            <p:cNvSpPr>
              <a:spLocks noChangeShapeType="1"/>
            </p:cNvSpPr>
            <p:nvPr/>
          </p:nvSpPr>
          <p:spPr bwMode="auto">
            <a:xfrm>
              <a:off x="8468" y="2271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17" name="Line 265"/>
            <p:cNvSpPr>
              <a:spLocks noChangeShapeType="1"/>
            </p:cNvSpPr>
            <p:nvPr/>
          </p:nvSpPr>
          <p:spPr bwMode="auto">
            <a:xfrm>
              <a:off x="8468" y="5508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18" name="Line 266"/>
            <p:cNvSpPr>
              <a:spLocks noChangeShapeType="1"/>
            </p:cNvSpPr>
            <p:nvPr/>
          </p:nvSpPr>
          <p:spPr bwMode="auto">
            <a:xfrm>
              <a:off x="8462" y="5880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19" name="Rectangle 267"/>
            <p:cNvSpPr>
              <a:spLocks noChangeArrowheads="1"/>
            </p:cNvSpPr>
            <p:nvPr/>
          </p:nvSpPr>
          <p:spPr bwMode="auto">
            <a:xfrm>
              <a:off x="10100" y="3600"/>
              <a:ext cx="83" cy="62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20" name="Line 268"/>
            <p:cNvSpPr>
              <a:spLocks noChangeShapeType="1"/>
            </p:cNvSpPr>
            <p:nvPr/>
          </p:nvSpPr>
          <p:spPr bwMode="auto">
            <a:xfrm flipH="1">
              <a:off x="8402" y="2237"/>
              <a:ext cx="0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21" name="Line 269"/>
            <p:cNvSpPr>
              <a:spLocks noChangeShapeType="1"/>
            </p:cNvSpPr>
            <p:nvPr/>
          </p:nvSpPr>
          <p:spPr bwMode="auto">
            <a:xfrm flipH="1">
              <a:off x="8412" y="303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22" name="Line 270"/>
            <p:cNvSpPr>
              <a:spLocks noChangeShapeType="1"/>
            </p:cNvSpPr>
            <p:nvPr/>
          </p:nvSpPr>
          <p:spPr bwMode="auto">
            <a:xfrm flipH="1">
              <a:off x="8422" y="340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23" name="Line 271"/>
            <p:cNvSpPr>
              <a:spLocks noChangeShapeType="1"/>
            </p:cNvSpPr>
            <p:nvPr/>
          </p:nvSpPr>
          <p:spPr bwMode="auto">
            <a:xfrm flipH="1">
              <a:off x="8432" y="3777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24" name="Line 272"/>
            <p:cNvSpPr>
              <a:spLocks noChangeShapeType="1"/>
            </p:cNvSpPr>
            <p:nvPr/>
          </p:nvSpPr>
          <p:spPr bwMode="auto">
            <a:xfrm>
              <a:off x="8402" y="5457"/>
              <a:ext cx="0" cy="4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25" name="Line 273"/>
            <p:cNvSpPr>
              <a:spLocks noChangeShapeType="1"/>
            </p:cNvSpPr>
            <p:nvPr/>
          </p:nvSpPr>
          <p:spPr bwMode="auto">
            <a:xfrm flipH="1">
              <a:off x="8630" y="4280"/>
              <a:ext cx="0" cy="12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26" name="Line 274"/>
            <p:cNvSpPr>
              <a:spLocks noChangeShapeType="1"/>
            </p:cNvSpPr>
            <p:nvPr/>
          </p:nvSpPr>
          <p:spPr bwMode="auto">
            <a:xfrm flipH="1">
              <a:off x="8750" y="4290"/>
              <a:ext cx="0" cy="12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427" name="Group 275"/>
          <p:cNvGrpSpPr>
            <a:grpSpLocks/>
          </p:cNvGrpSpPr>
          <p:nvPr/>
        </p:nvGrpSpPr>
        <p:grpSpPr bwMode="auto">
          <a:xfrm>
            <a:off x="6840539" y="792164"/>
            <a:ext cx="1601787" cy="2047875"/>
            <a:chOff x="2192" y="6277"/>
            <a:chExt cx="2524" cy="3225"/>
          </a:xfrm>
        </p:grpSpPr>
        <p:sp>
          <p:nvSpPr>
            <p:cNvPr id="177428" name="Rectangle 276"/>
            <p:cNvSpPr>
              <a:spLocks noChangeArrowheads="1"/>
            </p:cNvSpPr>
            <p:nvPr/>
          </p:nvSpPr>
          <p:spPr bwMode="auto">
            <a:xfrm>
              <a:off x="2747" y="6546"/>
              <a:ext cx="153" cy="295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29" name="Text Box 277"/>
            <p:cNvSpPr txBox="1">
              <a:spLocks noChangeArrowheads="1"/>
            </p:cNvSpPr>
            <p:nvPr/>
          </p:nvSpPr>
          <p:spPr bwMode="auto">
            <a:xfrm>
              <a:off x="3077" y="6391"/>
              <a:ext cx="5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wmc154</a:t>
              </a:r>
              <a:endParaRPr lang="en-US"/>
            </a:p>
          </p:txBody>
        </p:sp>
        <p:sp>
          <p:nvSpPr>
            <p:cNvPr id="177430" name="Text Box 278"/>
            <p:cNvSpPr txBox="1">
              <a:spLocks noChangeArrowheads="1"/>
            </p:cNvSpPr>
            <p:nvPr/>
          </p:nvSpPr>
          <p:spPr bwMode="auto">
            <a:xfrm>
              <a:off x="3077" y="6584"/>
              <a:ext cx="58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cfa2201</a:t>
              </a:r>
              <a:endParaRPr lang="en-US"/>
            </a:p>
          </p:txBody>
        </p:sp>
        <p:sp>
          <p:nvSpPr>
            <p:cNvPr id="177431" name="Text Box 279"/>
            <p:cNvSpPr txBox="1">
              <a:spLocks noChangeArrowheads="1"/>
            </p:cNvSpPr>
            <p:nvPr/>
          </p:nvSpPr>
          <p:spPr bwMode="auto">
            <a:xfrm>
              <a:off x="3081" y="6772"/>
              <a:ext cx="587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gwm429</a:t>
              </a:r>
              <a:endParaRPr lang="en-US"/>
            </a:p>
          </p:txBody>
        </p:sp>
        <p:sp>
          <p:nvSpPr>
            <p:cNvPr id="177432" name="Text Box 280"/>
            <p:cNvSpPr txBox="1">
              <a:spLocks noChangeArrowheads="1"/>
            </p:cNvSpPr>
            <p:nvPr/>
          </p:nvSpPr>
          <p:spPr bwMode="auto">
            <a:xfrm>
              <a:off x="3081" y="6976"/>
              <a:ext cx="1635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wmc597,</a:t>
              </a:r>
              <a:r>
                <a:rPr lang="en-US" sz="800" i="1">
                  <a:solidFill>
                    <a:srgbClr val="0000FF"/>
                  </a:solidFill>
                </a:rPr>
                <a:t> BQ168780</a:t>
              </a:r>
              <a:endParaRPr lang="en-US"/>
            </a:p>
          </p:txBody>
        </p:sp>
        <p:sp>
          <p:nvSpPr>
            <p:cNvPr id="177433" name="Text Box 281"/>
            <p:cNvSpPr txBox="1">
              <a:spLocks noChangeArrowheads="1"/>
            </p:cNvSpPr>
            <p:nvPr/>
          </p:nvSpPr>
          <p:spPr bwMode="auto">
            <a:xfrm>
              <a:off x="3087" y="7341"/>
              <a:ext cx="49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cnl158</a:t>
              </a:r>
              <a:endParaRPr lang="en-US"/>
            </a:p>
          </p:txBody>
        </p:sp>
        <p:sp>
          <p:nvSpPr>
            <p:cNvPr id="177434" name="Text Box 282"/>
            <p:cNvSpPr txBox="1">
              <a:spLocks noChangeArrowheads="1"/>
            </p:cNvSpPr>
            <p:nvPr/>
          </p:nvSpPr>
          <p:spPr bwMode="auto">
            <a:xfrm>
              <a:off x="3077" y="7535"/>
              <a:ext cx="591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wmc35</a:t>
              </a:r>
              <a:endParaRPr lang="en-US"/>
            </a:p>
          </p:txBody>
        </p:sp>
        <p:sp>
          <p:nvSpPr>
            <p:cNvPr id="177435" name="Text Box 283"/>
            <p:cNvSpPr txBox="1">
              <a:spLocks noChangeArrowheads="1"/>
            </p:cNvSpPr>
            <p:nvPr/>
          </p:nvSpPr>
          <p:spPr bwMode="auto">
            <a:xfrm>
              <a:off x="3077" y="7711"/>
              <a:ext cx="588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gwm410</a:t>
              </a:r>
              <a:endParaRPr lang="en-US"/>
            </a:p>
          </p:txBody>
        </p:sp>
        <p:sp>
          <p:nvSpPr>
            <p:cNvPr id="177436" name="Text Box 284"/>
            <p:cNvSpPr txBox="1">
              <a:spLocks noChangeArrowheads="1"/>
            </p:cNvSpPr>
            <p:nvPr/>
          </p:nvSpPr>
          <p:spPr bwMode="auto">
            <a:xfrm>
              <a:off x="3081" y="8995"/>
              <a:ext cx="5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wmc361</a:t>
              </a:r>
              <a:endParaRPr lang="en-US"/>
            </a:p>
          </p:txBody>
        </p:sp>
        <p:sp>
          <p:nvSpPr>
            <p:cNvPr id="177437" name="Text Box 285"/>
            <p:cNvSpPr txBox="1">
              <a:spLocks noChangeArrowheads="1"/>
            </p:cNvSpPr>
            <p:nvPr/>
          </p:nvSpPr>
          <p:spPr bwMode="auto">
            <a:xfrm>
              <a:off x="3081" y="8788"/>
              <a:ext cx="5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wmc167</a:t>
              </a:r>
              <a:endParaRPr lang="en-US"/>
            </a:p>
          </p:txBody>
        </p:sp>
        <p:sp>
          <p:nvSpPr>
            <p:cNvPr id="177438" name="Text Box 286"/>
            <p:cNvSpPr txBox="1">
              <a:spLocks noChangeArrowheads="1"/>
            </p:cNvSpPr>
            <p:nvPr/>
          </p:nvSpPr>
          <p:spPr bwMode="auto">
            <a:xfrm>
              <a:off x="3081" y="9181"/>
              <a:ext cx="587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barc159</a:t>
              </a:r>
              <a:endParaRPr lang="en-US"/>
            </a:p>
          </p:txBody>
        </p:sp>
        <p:sp>
          <p:nvSpPr>
            <p:cNvPr id="177439" name="Text Box 287"/>
            <p:cNvSpPr txBox="1">
              <a:spLocks noChangeArrowheads="1"/>
            </p:cNvSpPr>
            <p:nvPr/>
          </p:nvSpPr>
          <p:spPr bwMode="auto">
            <a:xfrm>
              <a:off x="2324" y="6442"/>
              <a:ext cx="20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40" name="Text Box 288"/>
            <p:cNvSpPr txBox="1">
              <a:spLocks noChangeArrowheads="1"/>
            </p:cNvSpPr>
            <p:nvPr/>
          </p:nvSpPr>
          <p:spPr bwMode="auto">
            <a:xfrm>
              <a:off x="2255" y="6609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17.3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41" name="Text Box 289"/>
            <p:cNvSpPr txBox="1">
              <a:spLocks noChangeArrowheads="1"/>
            </p:cNvSpPr>
            <p:nvPr/>
          </p:nvSpPr>
          <p:spPr bwMode="auto">
            <a:xfrm>
              <a:off x="2259" y="6789"/>
              <a:ext cx="36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21.4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42" name="Text Box 290"/>
            <p:cNvSpPr txBox="1">
              <a:spLocks noChangeArrowheads="1"/>
            </p:cNvSpPr>
            <p:nvPr/>
          </p:nvSpPr>
          <p:spPr bwMode="auto">
            <a:xfrm>
              <a:off x="2259" y="6987"/>
              <a:ext cx="30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23.7</a:t>
              </a:r>
            </a:p>
            <a:p>
              <a:endParaRPr lang="en-US"/>
            </a:p>
          </p:txBody>
        </p:sp>
        <p:sp>
          <p:nvSpPr>
            <p:cNvPr id="177443" name="Text Box 291"/>
            <p:cNvSpPr txBox="1">
              <a:spLocks noChangeArrowheads="1"/>
            </p:cNvSpPr>
            <p:nvPr/>
          </p:nvSpPr>
          <p:spPr bwMode="auto">
            <a:xfrm>
              <a:off x="2259" y="7364"/>
              <a:ext cx="32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37.7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44" name="Text Box 292"/>
            <p:cNvSpPr txBox="1">
              <a:spLocks noChangeArrowheads="1"/>
            </p:cNvSpPr>
            <p:nvPr/>
          </p:nvSpPr>
          <p:spPr bwMode="auto">
            <a:xfrm>
              <a:off x="2263" y="7567"/>
              <a:ext cx="245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40.2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45" name="Text Box 293"/>
            <p:cNvSpPr txBox="1">
              <a:spLocks noChangeArrowheads="1"/>
            </p:cNvSpPr>
            <p:nvPr/>
          </p:nvSpPr>
          <p:spPr bwMode="auto">
            <a:xfrm>
              <a:off x="2271" y="7762"/>
              <a:ext cx="2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44.1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46" name="Text Box 294"/>
            <p:cNvSpPr txBox="1">
              <a:spLocks noChangeArrowheads="1"/>
            </p:cNvSpPr>
            <p:nvPr/>
          </p:nvSpPr>
          <p:spPr bwMode="auto">
            <a:xfrm>
              <a:off x="2264" y="8823"/>
              <a:ext cx="2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96.1</a:t>
              </a:r>
              <a:endParaRPr lang="en-US"/>
            </a:p>
          </p:txBody>
        </p:sp>
        <p:sp>
          <p:nvSpPr>
            <p:cNvPr id="177447" name="Text Box 295"/>
            <p:cNvSpPr txBox="1">
              <a:spLocks noChangeArrowheads="1"/>
            </p:cNvSpPr>
            <p:nvPr/>
          </p:nvSpPr>
          <p:spPr bwMode="auto">
            <a:xfrm>
              <a:off x="2258" y="9034"/>
              <a:ext cx="25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96.8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48" name="Text Box 296"/>
            <p:cNvSpPr txBox="1">
              <a:spLocks noChangeArrowheads="1"/>
            </p:cNvSpPr>
            <p:nvPr/>
          </p:nvSpPr>
          <p:spPr bwMode="auto">
            <a:xfrm>
              <a:off x="2192" y="9205"/>
              <a:ext cx="36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103.7</a:t>
              </a:r>
              <a:endParaRPr lang="en-US"/>
            </a:p>
          </p:txBody>
        </p:sp>
        <p:sp>
          <p:nvSpPr>
            <p:cNvPr id="177449" name="Text Box 297"/>
            <p:cNvSpPr txBox="1">
              <a:spLocks noChangeArrowheads="1"/>
            </p:cNvSpPr>
            <p:nvPr/>
          </p:nvSpPr>
          <p:spPr bwMode="auto">
            <a:xfrm>
              <a:off x="2705" y="6277"/>
              <a:ext cx="254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2B</a:t>
              </a:r>
              <a:endParaRPr lang="en-US"/>
            </a:p>
          </p:txBody>
        </p:sp>
        <p:sp>
          <p:nvSpPr>
            <p:cNvPr id="177450" name="Rectangle 298"/>
            <p:cNvSpPr>
              <a:spLocks noChangeArrowheads="1"/>
            </p:cNvSpPr>
            <p:nvPr/>
          </p:nvSpPr>
          <p:spPr bwMode="auto">
            <a:xfrm>
              <a:off x="2747" y="7759"/>
              <a:ext cx="165" cy="177"/>
            </a:xfrm>
            <a:prstGeom prst="rect">
              <a:avLst/>
            </a:prstGeom>
            <a:solidFill>
              <a:srgbClr val="666699"/>
            </a:solidFill>
            <a:ln w="9525" cap="rnd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451" name="Group 299"/>
            <p:cNvGrpSpPr>
              <a:grpSpLocks/>
            </p:cNvGrpSpPr>
            <p:nvPr/>
          </p:nvGrpSpPr>
          <p:grpSpPr bwMode="auto">
            <a:xfrm flipV="1">
              <a:off x="2613" y="6680"/>
              <a:ext cx="430" cy="325"/>
              <a:chOff x="2802" y="6295"/>
              <a:chExt cx="430" cy="112"/>
            </a:xfrm>
          </p:grpSpPr>
          <p:sp>
            <p:nvSpPr>
              <p:cNvPr id="177452" name="Line 300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3" name="Line 301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4" name="Line 302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455" name="Line 303"/>
            <p:cNvSpPr>
              <a:spLocks noChangeShapeType="1"/>
            </p:cNvSpPr>
            <p:nvPr/>
          </p:nvSpPr>
          <p:spPr bwMode="auto">
            <a:xfrm>
              <a:off x="2617" y="742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456" name="Group 304"/>
            <p:cNvGrpSpPr>
              <a:grpSpLocks/>
            </p:cNvGrpSpPr>
            <p:nvPr/>
          </p:nvGrpSpPr>
          <p:grpSpPr bwMode="auto">
            <a:xfrm flipV="1">
              <a:off x="2613" y="6856"/>
              <a:ext cx="430" cy="230"/>
              <a:chOff x="2802" y="6295"/>
              <a:chExt cx="430" cy="112"/>
            </a:xfrm>
          </p:grpSpPr>
          <p:sp>
            <p:nvSpPr>
              <p:cNvPr id="177457" name="Line 305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8" name="Line 306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59" name="Line 307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60" name="Group 308"/>
            <p:cNvGrpSpPr>
              <a:grpSpLocks/>
            </p:cNvGrpSpPr>
            <p:nvPr/>
          </p:nvGrpSpPr>
          <p:grpSpPr bwMode="auto">
            <a:xfrm flipV="1">
              <a:off x="2619" y="7065"/>
              <a:ext cx="430" cy="81"/>
              <a:chOff x="2802" y="6295"/>
              <a:chExt cx="430" cy="112"/>
            </a:xfrm>
          </p:grpSpPr>
          <p:sp>
            <p:nvSpPr>
              <p:cNvPr id="177461" name="Line 309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2" name="Line 310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3" name="Line 311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64" name="Group 312"/>
            <p:cNvGrpSpPr>
              <a:grpSpLocks/>
            </p:cNvGrpSpPr>
            <p:nvPr/>
          </p:nvGrpSpPr>
          <p:grpSpPr bwMode="auto">
            <a:xfrm>
              <a:off x="2619" y="7214"/>
              <a:ext cx="430" cy="71"/>
              <a:chOff x="2802" y="6295"/>
              <a:chExt cx="430" cy="112"/>
            </a:xfrm>
          </p:grpSpPr>
          <p:sp>
            <p:nvSpPr>
              <p:cNvPr id="177465" name="Line 313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6" name="Line 314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67" name="Line 315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68" name="Group 316"/>
            <p:cNvGrpSpPr>
              <a:grpSpLocks/>
            </p:cNvGrpSpPr>
            <p:nvPr/>
          </p:nvGrpSpPr>
          <p:grpSpPr bwMode="auto">
            <a:xfrm>
              <a:off x="2619" y="7542"/>
              <a:ext cx="430" cy="300"/>
              <a:chOff x="2802" y="6295"/>
              <a:chExt cx="430" cy="112"/>
            </a:xfrm>
          </p:grpSpPr>
          <p:sp>
            <p:nvSpPr>
              <p:cNvPr id="177469" name="Line 317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0" name="Line 318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1" name="Line 319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472" name="Line 320"/>
            <p:cNvSpPr>
              <a:spLocks noChangeShapeType="1"/>
            </p:cNvSpPr>
            <p:nvPr/>
          </p:nvSpPr>
          <p:spPr bwMode="auto">
            <a:xfrm>
              <a:off x="2620" y="9275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73" name="Line 321"/>
            <p:cNvSpPr>
              <a:spLocks noChangeShapeType="1"/>
            </p:cNvSpPr>
            <p:nvPr/>
          </p:nvSpPr>
          <p:spPr bwMode="auto">
            <a:xfrm>
              <a:off x="2617" y="9122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474" name="Group 322"/>
            <p:cNvGrpSpPr>
              <a:grpSpLocks/>
            </p:cNvGrpSpPr>
            <p:nvPr/>
          </p:nvGrpSpPr>
          <p:grpSpPr bwMode="auto">
            <a:xfrm flipV="1">
              <a:off x="2616" y="8908"/>
              <a:ext cx="430" cy="191"/>
              <a:chOff x="2802" y="6295"/>
              <a:chExt cx="430" cy="112"/>
            </a:xfrm>
          </p:grpSpPr>
          <p:sp>
            <p:nvSpPr>
              <p:cNvPr id="177475" name="Line 323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6" name="Line 324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77" name="Line 325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478" name="Group 326"/>
            <p:cNvGrpSpPr>
              <a:grpSpLocks/>
            </p:cNvGrpSpPr>
            <p:nvPr/>
          </p:nvGrpSpPr>
          <p:grpSpPr bwMode="auto">
            <a:xfrm flipV="1">
              <a:off x="2616" y="6514"/>
              <a:ext cx="430" cy="167"/>
              <a:chOff x="2802" y="6295"/>
              <a:chExt cx="430" cy="112"/>
            </a:xfrm>
          </p:grpSpPr>
          <p:sp>
            <p:nvSpPr>
              <p:cNvPr id="177479" name="Line 327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0" name="Line 328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1" name="Line 329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482" name="Text Box 330"/>
            <p:cNvSpPr txBox="1">
              <a:spLocks noChangeArrowheads="1"/>
            </p:cNvSpPr>
            <p:nvPr/>
          </p:nvSpPr>
          <p:spPr bwMode="auto">
            <a:xfrm>
              <a:off x="2260" y="7185"/>
              <a:ext cx="26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27.2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483" name="Text Box 331"/>
            <p:cNvSpPr txBox="1">
              <a:spLocks noChangeArrowheads="1"/>
            </p:cNvSpPr>
            <p:nvPr/>
          </p:nvSpPr>
          <p:spPr bwMode="auto">
            <a:xfrm>
              <a:off x="3077" y="7172"/>
              <a:ext cx="960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>
                  <a:solidFill>
                    <a:srgbClr val="0000FF"/>
                  </a:solidFill>
                </a:rPr>
                <a:t>BMl40538</a:t>
              </a:r>
              <a:endParaRPr lang="en-US"/>
            </a:p>
          </p:txBody>
        </p:sp>
        <p:grpSp>
          <p:nvGrpSpPr>
            <p:cNvPr id="177484" name="Group 332"/>
            <p:cNvGrpSpPr>
              <a:grpSpLocks/>
            </p:cNvGrpSpPr>
            <p:nvPr/>
          </p:nvGrpSpPr>
          <p:grpSpPr bwMode="auto">
            <a:xfrm>
              <a:off x="2609" y="7462"/>
              <a:ext cx="430" cy="150"/>
              <a:chOff x="2802" y="6295"/>
              <a:chExt cx="430" cy="112"/>
            </a:xfrm>
          </p:grpSpPr>
          <p:sp>
            <p:nvSpPr>
              <p:cNvPr id="177485" name="Line 333"/>
              <p:cNvSpPr>
                <a:spLocks noChangeShapeType="1"/>
              </p:cNvSpPr>
              <p:nvPr/>
            </p:nvSpPr>
            <p:spPr bwMode="auto">
              <a:xfrm>
                <a:off x="3089" y="6296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6" name="Line 334"/>
              <p:cNvSpPr>
                <a:spLocks noChangeShapeType="1"/>
              </p:cNvSpPr>
              <p:nvPr/>
            </p:nvSpPr>
            <p:spPr bwMode="auto">
              <a:xfrm flipV="1">
                <a:off x="2951" y="629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87" name="Line 335"/>
              <p:cNvSpPr>
                <a:spLocks noChangeShapeType="1"/>
              </p:cNvSpPr>
              <p:nvPr/>
            </p:nvSpPr>
            <p:spPr bwMode="auto">
              <a:xfrm flipH="1">
                <a:off x="2802" y="629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488" name="Line 336"/>
            <p:cNvSpPr>
              <a:spLocks noChangeShapeType="1"/>
            </p:cNvSpPr>
            <p:nvPr/>
          </p:nvSpPr>
          <p:spPr bwMode="auto">
            <a:xfrm>
              <a:off x="2559" y="8873"/>
              <a:ext cx="0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89" name="Line 337"/>
            <p:cNvSpPr>
              <a:spLocks noChangeShapeType="1"/>
            </p:cNvSpPr>
            <p:nvPr/>
          </p:nvSpPr>
          <p:spPr bwMode="auto">
            <a:xfrm flipH="1">
              <a:off x="2559" y="7383"/>
              <a:ext cx="0" cy="48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90" name="Line 338"/>
            <p:cNvSpPr>
              <a:spLocks noChangeShapeType="1"/>
            </p:cNvSpPr>
            <p:nvPr/>
          </p:nvSpPr>
          <p:spPr bwMode="auto">
            <a:xfrm>
              <a:off x="2760" y="7574"/>
              <a:ext cx="0" cy="152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491" name="Line 339"/>
            <p:cNvSpPr>
              <a:spLocks noChangeShapeType="1"/>
            </p:cNvSpPr>
            <p:nvPr/>
          </p:nvSpPr>
          <p:spPr bwMode="auto">
            <a:xfrm>
              <a:off x="2890" y="7564"/>
              <a:ext cx="0" cy="153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492" name="Group 340"/>
          <p:cNvGrpSpPr>
            <a:grpSpLocks/>
          </p:cNvGrpSpPr>
          <p:nvPr/>
        </p:nvGrpSpPr>
        <p:grpSpPr bwMode="auto">
          <a:xfrm>
            <a:off x="8680451" y="517525"/>
            <a:ext cx="1368425" cy="2622550"/>
            <a:chOff x="5041" y="6625"/>
            <a:chExt cx="2154" cy="4131"/>
          </a:xfrm>
        </p:grpSpPr>
        <p:sp>
          <p:nvSpPr>
            <p:cNvPr id="177493" name="Text Box 341"/>
            <p:cNvSpPr txBox="1">
              <a:spLocks noChangeArrowheads="1"/>
            </p:cNvSpPr>
            <p:nvPr/>
          </p:nvSpPr>
          <p:spPr bwMode="auto">
            <a:xfrm>
              <a:off x="6007" y="7701"/>
              <a:ext cx="118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barc356, barc359,</a:t>
              </a:r>
            </a:p>
            <a:p>
              <a:r>
                <a:rPr lang="en-US" sz="800" i="1"/>
                <a:t>wmc625</a:t>
              </a:r>
              <a:endParaRPr lang="en-US"/>
            </a:p>
          </p:txBody>
        </p:sp>
        <p:sp>
          <p:nvSpPr>
            <p:cNvPr id="177494" name="Rectangle 342"/>
            <p:cNvSpPr>
              <a:spLocks noChangeArrowheads="1"/>
            </p:cNvSpPr>
            <p:nvPr/>
          </p:nvSpPr>
          <p:spPr bwMode="auto">
            <a:xfrm>
              <a:off x="5613" y="6906"/>
              <a:ext cx="156" cy="38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495" name="Text Box 343"/>
            <p:cNvSpPr txBox="1">
              <a:spLocks noChangeArrowheads="1"/>
            </p:cNvSpPr>
            <p:nvPr/>
          </p:nvSpPr>
          <p:spPr bwMode="auto">
            <a:xfrm>
              <a:off x="5551" y="6625"/>
              <a:ext cx="296" cy="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3A</a:t>
              </a:r>
              <a:endParaRPr lang="en-US"/>
            </a:p>
          </p:txBody>
        </p:sp>
        <p:sp>
          <p:nvSpPr>
            <p:cNvPr id="177496" name="Text Box 344"/>
            <p:cNvSpPr txBox="1">
              <a:spLocks noChangeArrowheads="1"/>
            </p:cNvSpPr>
            <p:nvPr/>
          </p:nvSpPr>
          <p:spPr bwMode="auto">
            <a:xfrm>
              <a:off x="5933" y="6930"/>
              <a:ext cx="5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wmc532</a:t>
              </a:r>
              <a:endParaRPr lang="en-US"/>
            </a:p>
          </p:txBody>
        </p:sp>
        <p:sp>
          <p:nvSpPr>
            <p:cNvPr id="177497" name="Text Box 345"/>
            <p:cNvSpPr txBox="1">
              <a:spLocks noChangeArrowheads="1"/>
            </p:cNvSpPr>
            <p:nvPr/>
          </p:nvSpPr>
          <p:spPr bwMode="auto">
            <a:xfrm>
              <a:off x="5941" y="7107"/>
              <a:ext cx="59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gwm369</a:t>
              </a:r>
              <a:endParaRPr lang="en-US"/>
            </a:p>
          </p:txBody>
        </p:sp>
        <p:sp>
          <p:nvSpPr>
            <p:cNvPr id="177498" name="Text Box 346"/>
            <p:cNvSpPr txBox="1">
              <a:spLocks noChangeArrowheads="1"/>
            </p:cNvSpPr>
            <p:nvPr/>
          </p:nvSpPr>
          <p:spPr bwMode="auto">
            <a:xfrm>
              <a:off x="5941" y="7289"/>
              <a:ext cx="113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cfa2163, wmc50</a:t>
              </a:r>
              <a:endParaRPr lang="en-US"/>
            </a:p>
          </p:txBody>
        </p:sp>
        <p:sp>
          <p:nvSpPr>
            <p:cNvPr id="177499" name="Text Box 347"/>
            <p:cNvSpPr txBox="1">
              <a:spLocks noChangeArrowheads="1"/>
            </p:cNvSpPr>
            <p:nvPr/>
          </p:nvSpPr>
          <p:spPr bwMode="auto">
            <a:xfrm>
              <a:off x="5945" y="7460"/>
              <a:ext cx="598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wmc505</a:t>
              </a:r>
              <a:endParaRPr lang="en-US"/>
            </a:p>
          </p:txBody>
        </p:sp>
        <p:sp>
          <p:nvSpPr>
            <p:cNvPr id="177500" name="Text Box 348"/>
            <p:cNvSpPr txBox="1">
              <a:spLocks noChangeArrowheads="1"/>
            </p:cNvSpPr>
            <p:nvPr/>
          </p:nvSpPr>
          <p:spPr bwMode="auto">
            <a:xfrm>
              <a:off x="5941" y="8066"/>
              <a:ext cx="1165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cfa2234, gwm666</a:t>
              </a:r>
              <a:endParaRPr lang="en-US"/>
            </a:p>
          </p:txBody>
        </p:sp>
        <p:sp>
          <p:nvSpPr>
            <p:cNvPr id="177501" name="Text Box 349"/>
            <p:cNvSpPr txBox="1">
              <a:spLocks noChangeArrowheads="1"/>
            </p:cNvSpPr>
            <p:nvPr/>
          </p:nvSpPr>
          <p:spPr bwMode="auto">
            <a:xfrm>
              <a:off x="5945" y="8431"/>
              <a:ext cx="5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wmc428</a:t>
              </a:r>
              <a:endParaRPr lang="en-US"/>
            </a:p>
          </p:txBody>
        </p:sp>
        <p:sp>
          <p:nvSpPr>
            <p:cNvPr id="177502" name="Text Box 350"/>
            <p:cNvSpPr txBox="1">
              <a:spLocks noChangeArrowheads="1"/>
            </p:cNvSpPr>
            <p:nvPr/>
          </p:nvSpPr>
          <p:spPr bwMode="auto">
            <a:xfrm>
              <a:off x="5937" y="8705"/>
              <a:ext cx="994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>
                  <a:solidFill>
                    <a:srgbClr val="0000FF"/>
                  </a:solidFill>
                </a:rPr>
                <a:t>BF293500</a:t>
              </a:r>
              <a:endParaRPr lang="en-US"/>
            </a:p>
          </p:txBody>
        </p:sp>
        <p:sp>
          <p:nvSpPr>
            <p:cNvPr id="177503" name="Text Box 351"/>
            <p:cNvSpPr txBox="1">
              <a:spLocks noChangeArrowheads="1"/>
            </p:cNvSpPr>
            <p:nvPr/>
          </p:nvSpPr>
          <p:spPr bwMode="auto">
            <a:xfrm>
              <a:off x="5937" y="8230"/>
              <a:ext cx="5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ksm28</a:t>
              </a:r>
              <a:endParaRPr lang="en-US"/>
            </a:p>
          </p:txBody>
        </p:sp>
        <p:sp>
          <p:nvSpPr>
            <p:cNvPr id="177504" name="Text Box 352"/>
            <p:cNvSpPr txBox="1">
              <a:spLocks noChangeArrowheads="1"/>
            </p:cNvSpPr>
            <p:nvPr/>
          </p:nvSpPr>
          <p:spPr bwMode="auto">
            <a:xfrm>
              <a:off x="5941" y="9584"/>
              <a:ext cx="594" cy="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cfa2193</a:t>
              </a:r>
              <a:endParaRPr lang="en-US"/>
            </a:p>
          </p:txBody>
        </p:sp>
        <p:sp>
          <p:nvSpPr>
            <p:cNvPr id="177505" name="Text Box 353"/>
            <p:cNvSpPr txBox="1">
              <a:spLocks noChangeArrowheads="1"/>
            </p:cNvSpPr>
            <p:nvPr/>
          </p:nvSpPr>
          <p:spPr bwMode="auto">
            <a:xfrm>
              <a:off x="5182" y="6964"/>
              <a:ext cx="205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06" name="Text Box 354"/>
            <p:cNvSpPr txBox="1">
              <a:spLocks noChangeArrowheads="1"/>
            </p:cNvSpPr>
            <p:nvPr/>
          </p:nvSpPr>
          <p:spPr bwMode="auto">
            <a:xfrm>
              <a:off x="5181" y="7135"/>
              <a:ext cx="258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8.8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07" name="Text Box 355"/>
            <p:cNvSpPr txBox="1">
              <a:spLocks noChangeArrowheads="1"/>
            </p:cNvSpPr>
            <p:nvPr/>
          </p:nvSpPr>
          <p:spPr bwMode="auto">
            <a:xfrm>
              <a:off x="5105" y="7308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28.2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08" name="Text Box 356"/>
            <p:cNvSpPr txBox="1">
              <a:spLocks noChangeArrowheads="1"/>
            </p:cNvSpPr>
            <p:nvPr/>
          </p:nvSpPr>
          <p:spPr bwMode="auto">
            <a:xfrm>
              <a:off x="5105" y="7468"/>
              <a:ext cx="37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29.5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09" name="Text Box 357"/>
            <p:cNvSpPr txBox="1">
              <a:spLocks noChangeArrowheads="1"/>
            </p:cNvSpPr>
            <p:nvPr/>
          </p:nvSpPr>
          <p:spPr bwMode="auto">
            <a:xfrm>
              <a:off x="5119" y="7797"/>
              <a:ext cx="2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40.6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10" name="Text Box 358"/>
            <p:cNvSpPr txBox="1">
              <a:spLocks noChangeArrowheads="1"/>
            </p:cNvSpPr>
            <p:nvPr/>
          </p:nvSpPr>
          <p:spPr bwMode="auto">
            <a:xfrm>
              <a:off x="5109" y="8062"/>
              <a:ext cx="24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41.3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11" name="Text Box 359"/>
            <p:cNvSpPr txBox="1">
              <a:spLocks noChangeArrowheads="1"/>
            </p:cNvSpPr>
            <p:nvPr/>
          </p:nvSpPr>
          <p:spPr bwMode="auto">
            <a:xfrm>
              <a:off x="5113" y="8249"/>
              <a:ext cx="378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51.4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12" name="Text Box 360"/>
            <p:cNvSpPr txBox="1">
              <a:spLocks noChangeArrowheads="1"/>
            </p:cNvSpPr>
            <p:nvPr/>
          </p:nvSpPr>
          <p:spPr bwMode="auto">
            <a:xfrm>
              <a:off x="5113" y="8464"/>
              <a:ext cx="37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64.4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13" name="Text Box 361"/>
            <p:cNvSpPr txBox="1">
              <a:spLocks noChangeArrowheads="1"/>
            </p:cNvSpPr>
            <p:nvPr/>
          </p:nvSpPr>
          <p:spPr bwMode="auto">
            <a:xfrm>
              <a:off x="5115" y="8715"/>
              <a:ext cx="25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79.7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14" name="Text Box 362"/>
            <p:cNvSpPr txBox="1">
              <a:spLocks noChangeArrowheads="1"/>
            </p:cNvSpPr>
            <p:nvPr/>
          </p:nvSpPr>
          <p:spPr bwMode="auto">
            <a:xfrm>
              <a:off x="5041" y="9596"/>
              <a:ext cx="338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130.9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15" name="Rectangle 363"/>
            <p:cNvSpPr>
              <a:spLocks noChangeArrowheads="1"/>
            </p:cNvSpPr>
            <p:nvPr/>
          </p:nvSpPr>
          <p:spPr bwMode="auto">
            <a:xfrm>
              <a:off x="5612" y="7919"/>
              <a:ext cx="144" cy="12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516" name="Group 364"/>
            <p:cNvGrpSpPr>
              <a:grpSpLocks/>
            </p:cNvGrpSpPr>
            <p:nvPr/>
          </p:nvGrpSpPr>
          <p:grpSpPr bwMode="auto">
            <a:xfrm flipV="1">
              <a:off x="5477" y="7408"/>
              <a:ext cx="430" cy="208"/>
              <a:chOff x="5642" y="6934"/>
              <a:chExt cx="430" cy="104"/>
            </a:xfrm>
          </p:grpSpPr>
          <p:sp>
            <p:nvSpPr>
              <p:cNvPr id="177517" name="Line 365"/>
              <p:cNvSpPr>
                <a:spLocks noChangeShapeType="1"/>
              </p:cNvSpPr>
              <p:nvPr/>
            </p:nvSpPr>
            <p:spPr bwMode="auto">
              <a:xfrm>
                <a:off x="5929" y="6935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8" name="Line 366"/>
              <p:cNvSpPr>
                <a:spLocks noChangeShapeType="1"/>
              </p:cNvSpPr>
              <p:nvPr/>
            </p:nvSpPr>
            <p:spPr bwMode="auto">
              <a:xfrm flipV="1">
                <a:off x="5791" y="693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19" name="Line 367"/>
              <p:cNvSpPr>
                <a:spLocks noChangeShapeType="1"/>
              </p:cNvSpPr>
              <p:nvPr/>
            </p:nvSpPr>
            <p:spPr bwMode="auto">
              <a:xfrm flipH="1">
                <a:off x="5642" y="6934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20" name="Group 368"/>
            <p:cNvGrpSpPr>
              <a:grpSpLocks/>
            </p:cNvGrpSpPr>
            <p:nvPr/>
          </p:nvGrpSpPr>
          <p:grpSpPr bwMode="auto">
            <a:xfrm>
              <a:off x="5474" y="8084"/>
              <a:ext cx="430" cy="258"/>
              <a:chOff x="5642" y="6934"/>
              <a:chExt cx="430" cy="104"/>
            </a:xfrm>
          </p:grpSpPr>
          <p:sp>
            <p:nvSpPr>
              <p:cNvPr id="177521" name="Line 369"/>
              <p:cNvSpPr>
                <a:spLocks noChangeShapeType="1"/>
              </p:cNvSpPr>
              <p:nvPr/>
            </p:nvSpPr>
            <p:spPr bwMode="auto">
              <a:xfrm>
                <a:off x="5929" y="6935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2" name="Line 370"/>
              <p:cNvSpPr>
                <a:spLocks noChangeShapeType="1"/>
              </p:cNvSpPr>
              <p:nvPr/>
            </p:nvSpPr>
            <p:spPr bwMode="auto">
              <a:xfrm flipV="1">
                <a:off x="5791" y="693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3" name="Line 371"/>
              <p:cNvSpPr>
                <a:spLocks noChangeShapeType="1"/>
              </p:cNvSpPr>
              <p:nvPr/>
            </p:nvSpPr>
            <p:spPr bwMode="auto">
              <a:xfrm flipH="1">
                <a:off x="5642" y="6934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24" name="Group 372"/>
            <p:cNvGrpSpPr>
              <a:grpSpLocks/>
            </p:cNvGrpSpPr>
            <p:nvPr/>
          </p:nvGrpSpPr>
          <p:grpSpPr bwMode="auto">
            <a:xfrm>
              <a:off x="5477" y="7886"/>
              <a:ext cx="430" cy="277"/>
              <a:chOff x="5642" y="6934"/>
              <a:chExt cx="430" cy="104"/>
            </a:xfrm>
          </p:grpSpPr>
          <p:sp>
            <p:nvSpPr>
              <p:cNvPr id="177525" name="Line 373"/>
              <p:cNvSpPr>
                <a:spLocks noChangeShapeType="1"/>
              </p:cNvSpPr>
              <p:nvPr/>
            </p:nvSpPr>
            <p:spPr bwMode="auto">
              <a:xfrm>
                <a:off x="5929" y="6935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6" name="Line 374"/>
              <p:cNvSpPr>
                <a:spLocks noChangeShapeType="1"/>
              </p:cNvSpPr>
              <p:nvPr/>
            </p:nvSpPr>
            <p:spPr bwMode="auto">
              <a:xfrm flipV="1">
                <a:off x="5791" y="693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27" name="Line 375"/>
              <p:cNvSpPr>
                <a:spLocks noChangeShapeType="1"/>
              </p:cNvSpPr>
              <p:nvPr/>
            </p:nvSpPr>
            <p:spPr bwMode="auto">
              <a:xfrm flipH="1">
                <a:off x="5642" y="6934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28" name="Group 376"/>
            <p:cNvGrpSpPr>
              <a:grpSpLocks/>
            </p:cNvGrpSpPr>
            <p:nvPr/>
          </p:nvGrpSpPr>
          <p:grpSpPr bwMode="auto">
            <a:xfrm flipV="1">
              <a:off x="5477" y="7549"/>
              <a:ext cx="430" cy="94"/>
              <a:chOff x="5642" y="6934"/>
              <a:chExt cx="430" cy="104"/>
            </a:xfrm>
          </p:grpSpPr>
          <p:sp>
            <p:nvSpPr>
              <p:cNvPr id="177529" name="Line 377"/>
              <p:cNvSpPr>
                <a:spLocks noChangeShapeType="1"/>
              </p:cNvSpPr>
              <p:nvPr/>
            </p:nvSpPr>
            <p:spPr bwMode="auto">
              <a:xfrm>
                <a:off x="5929" y="6935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0" name="Line 378"/>
              <p:cNvSpPr>
                <a:spLocks noChangeShapeType="1"/>
              </p:cNvSpPr>
              <p:nvPr/>
            </p:nvSpPr>
            <p:spPr bwMode="auto">
              <a:xfrm flipV="1">
                <a:off x="5791" y="693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1" name="Line 379"/>
              <p:cNvSpPr>
                <a:spLocks noChangeShapeType="1"/>
              </p:cNvSpPr>
              <p:nvPr/>
            </p:nvSpPr>
            <p:spPr bwMode="auto">
              <a:xfrm flipH="1">
                <a:off x="5642" y="6934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532" name="Line 380"/>
            <p:cNvSpPr>
              <a:spLocks noChangeShapeType="1"/>
            </p:cNvSpPr>
            <p:nvPr/>
          </p:nvSpPr>
          <p:spPr bwMode="auto">
            <a:xfrm>
              <a:off x="5487" y="7860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33" name="Line 381"/>
            <p:cNvSpPr>
              <a:spLocks noChangeShapeType="1"/>
            </p:cNvSpPr>
            <p:nvPr/>
          </p:nvSpPr>
          <p:spPr bwMode="auto">
            <a:xfrm>
              <a:off x="5487" y="7237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34" name="Line 382"/>
            <p:cNvSpPr>
              <a:spLocks noChangeShapeType="1"/>
            </p:cNvSpPr>
            <p:nvPr/>
          </p:nvSpPr>
          <p:spPr bwMode="auto">
            <a:xfrm>
              <a:off x="5484" y="7051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35" name="Line 383"/>
            <p:cNvSpPr>
              <a:spLocks noChangeShapeType="1"/>
            </p:cNvSpPr>
            <p:nvPr/>
          </p:nvSpPr>
          <p:spPr bwMode="auto">
            <a:xfrm>
              <a:off x="5478" y="9679"/>
              <a:ext cx="436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36" name="AutoShape 384"/>
            <p:cNvSpPr>
              <a:spLocks/>
            </p:cNvSpPr>
            <p:nvPr/>
          </p:nvSpPr>
          <p:spPr bwMode="auto">
            <a:xfrm>
              <a:off x="5909" y="7694"/>
              <a:ext cx="71" cy="353"/>
            </a:xfrm>
            <a:prstGeom prst="leftBrace">
              <a:avLst>
                <a:gd name="adj1" fmla="val 41432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537" name="Group 385"/>
            <p:cNvGrpSpPr>
              <a:grpSpLocks/>
            </p:cNvGrpSpPr>
            <p:nvPr/>
          </p:nvGrpSpPr>
          <p:grpSpPr bwMode="auto">
            <a:xfrm>
              <a:off x="5484" y="8334"/>
              <a:ext cx="430" cy="188"/>
              <a:chOff x="5642" y="6934"/>
              <a:chExt cx="430" cy="104"/>
            </a:xfrm>
          </p:grpSpPr>
          <p:sp>
            <p:nvSpPr>
              <p:cNvPr id="177538" name="Line 386"/>
              <p:cNvSpPr>
                <a:spLocks noChangeShapeType="1"/>
              </p:cNvSpPr>
              <p:nvPr/>
            </p:nvSpPr>
            <p:spPr bwMode="auto">
              <a:xfrm>
                <a:off x="5929" y="6935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39" name="Line 387"/>
              <p:cNvSpPr>
                <a:spLocks noChangeShapeType="1"/>
              </p:cNvSpPr>
              <p:nvPr/>
            </p:nvSpPr>
            <p:spPr bwMode="auto">
              <a:xfrm flipV="1">
                <a:off x="5791" y="693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0" name="Line 388"/>
              <p:cNvSpPr>
                <a:spLocks noChangeShapeType="1"/>
              </p:cNvSpPr>
              <p:nvPr/>
            </p:nvSpPr>
            <p:spPr bwMode="auto">
              <a:xfrm flipH="1">
                <a:off x="5642" y="6934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41" name="Group 389"/>
            <p:cNvGrpSpPr>
              <a:grpSpLocks/>
            </p:cNvGrpSpPr>
            <p:nvPr/>
          </p:nvGrpSpPr>
          <p:grpSpPr bwMode="auto">
            <a:xfrm>
              <a:off x="5484" y="8664"/>
              <a:ext cx="430" cy="128"/>
              <a:chOff x="5642" y="6934"/>
              <a:chExt cx="430" cy="104"/>
            </a:xfrm>
          </p:grpSpPr>
          <p:sp>
            <p:nvSpPr>
              <p:cNvPr id="177542" name="Line 390"/>
              <p:cNvSpPr>
                <a:spLocks noChangeShapeType="1"/>
              </p:cNvSpPr>
              <p:nvPr/>
            </p:nvSpPr>
            <p:spPr bwMode="auto">
              <a:xfrm>
                <a:off x="5929" y="6935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3" name="Line 391"/>
              <p:cNvSpPr>
                <a:spLocks noChangeShapeType="1"/>
              </p:cNvSpPr>
              <p:nvPr/>
            </p:nvSpPr>
            <p:spPr bwMode="auto">
              <a:xfrm flipV="1">
                <a:off x="5791" y="693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44" name="Line 392"/>
              <p:cNvSpPr>
                <a:spLocks noChangeShapeType="1"/>
              </p:cNvSpPr>
              <p:nvPr/>
            </p:nvSpPr>
            <p:spPr bwMode="auto">
              <a:xfrm flipH="1">
                <a:off x="5642" y="6934"/>
                <a:ext cx="143" cy="10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545" name="Line 393"/>
            <p:cNvSpPr>
              <a:spLocks noChangeShapeType="1"/>
            </p:cNvSpPr>
            <p:nvPr/>
          </p:nvSpPr>
          <p:spPr bwMode="auto">
            <a:xfrm>
              <a:off x="5419" y="7363"/>
              <a:ext cx="0" cy="2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46" name="Line 394"/>
            <p:cNvSpPr>
              <a:spLocks noChangeShapeType="1"/>
            </p:cNvSpPr>
            <p:nvPr/>
          </p:nvSpPr>
          <p:spPr bwMode="auto">
            <a:xfrm>
              <a:off x="5429" y="7853"/>
              <a:ext cx="0" cy="3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47" name="Line 395"/>
            <p:cNvSpPr>
              <a:spLocks noChangeShapeType="1"/>
            </p:cNvSpPr>
            <p:nvPr/>
          </p:nvSpPr>
          <p:spPr bwMode="auto">
            <a:xfrm>
              <a:off x="5630" y="8674"/>
              <a:ext cx="0" cy="20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548" name="Line 396"/>
            <p:cNvSpPr>
              <a:spLocks noChangeShapeType="1"/>
            </p:cNvSpPr>
            <p:nvPr/>
          </p:nvSpPr>
          <p:spPr bwMode="auto">
            <a:xfrm>
              <a:off x="5750" y="8664"/>
              <a:ext cx="0" cy="20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549" name="Group 397"/>
          <p:cNvGrpSpPr>
            <a:grpSpLocks/>
          </p:cNvGrpSpPr>
          <p:nvPr/>
        </p:nvGrpSpPr>
        <p:grpSpPr bwMode="auto">
          <a:xfrm>
            <a:off x="1516461" y="3878263"/>
            <a:ext cx="1570038" cy="2292350"/>
            <a:chOff x="150" y="2443"/>
            <a:chExt cx="989" cy="1444"/>
          </a:xfrm>
        </p:grpSpPr>
        <p:sp>
          <p:nvSpPr>
            <p:cNvPr id="177550" name="Rectangle 398"/>
            <p:cNvSpPr>
              <a:spLocks noChangeArrowheads="1"/>
            </p:cNvSpPr>
            <p:nvPr/>
          </p:nvSpPr>
          <p:spPr bwMode="auto">
            <a:xfrm>
              <a:off x="401" y="2551"/>
              <a:ext cx="60" cy="13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51" name="Text Box 399"/>
            <p:cNvSpPr txBox="1">
              <a:spLocks noChangeArrowheads="1"/>
            </p:cNvSpPr>
            <p:nvPr/>
          </p:nvSpPr>
          <p:spPr bwMode="auto">
            <a:xfrm>
              <a:off x="213" y="2531"/>
              <a:ext cx="82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2" name="Text Box 400"/>
            <p:cNvSpPr txBox="1">
              <a:spLocks noChangeArrowheads="1"/>
            </p:cNvSpPr>
            <p:nvPr/>
          </p:nvSpPr>
          <p:spPr bwMode="auto">
            <a:xfrm>
              <a:off x="214" y="2597"/>
              <a:ext cx="12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3" name="Text Box 401"/>
            <p:cNvSpPr txBox="1">
              <a:spLocks noChangeArrowheads="1"/>
            </p:cNvSpPr>
            <p:nvPr/>
          </p:nvSpPr>
          <p:spPr bwMode="auto">
            <a:xfrm>
              <a:off x="183" y="2669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13.0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4" name="Text Box 402"/>
            <p:cNvSpPr txBox="1">
              <a:spLocks noChangeArrowheads="1"/>
            </p:cNvSpPr>
            <p:nvPr/>
          </p:nvSpPr>
          <p:spPr bwMode="auto">
            <a:xfrm>
              <a:off x="185" y="2757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22.0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5" name="Text Box 403"/>
            <p:cNvSpPr txBox="1">
              <a:spLocks noChangeArrowheads="1"/>
            </p:cNvSpPr>
            <p:nvPr/>
          </p:nvSpPr>
          <p:spPr bwMode="auto">
            <a:xfrm>
              <a:off x="183" y="2857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34.8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6" name="Text Box 404"/>
            <p:cNvSpPr txBox="1">
              <a:spLocks noChangeArrowheads="1"/>
            </p:cNvSpPr>
            <p:nvPr/>
          </p:nvSpPr>
          <p:spPr bwMode="auto">
            <a:xfrm>
              <a:off x="183" y="2931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43.4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7" name="Text Box 405"/>
            <p:cNvSpPr txBox="1">
              <a:spLocks noChangeArrowheads="1"/>
            </p:cNvSpPr>
            <p:nvPr/>
          </p:nvSpPr>
          <p:spPr bwMode="auto">
            <a:xfrm>
              <a:off x="152" y="3087"/>
              <a:ext cx="16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107.5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8" name="Text Box 406"/>
            <p:cNvSpPr txBox="1">
              <a:spLocks noChangeArrowheads="1"/>
            </p:cNvSpPr>
            <p:nvPr/>
          </p:nvSpPr>
          <p:spPr bwMode="auto">
            <a:xfrm>
              <a:off x="156" y="3230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112.8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59" name="Text Box 407"/>
            <p:cNvSpPr txBox="1">
              <a:spLocks noChangeArrowheads="1"/>
            </p:cNvSpPr>
            <p:nvPr/>
          </p:nvSpPr>
          <p:spPr bwMode="auto">
            <a:xfrm>
              <a:off x="154" y="3294"/>
              <a:ext cx="16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114.2</a:t>
              </a:r>
            </a:p>
            <a:p>
              <a:endParaRPr lang="en-US"/>
            </a:p>
          </p:txBody>
        </p:sp>
        <p:sp>
          <p:nvSpPr>
            <p:cNvPr id="177560" name="Text Box 408"/>
            <p:cNvSpPr txBox="1">
              <a:spLocks noChangeArrowheads="1"/>
            </p:cNvSpPr>
            <p:nvPr/>
          </p:nvSpPr>
          <p:spPr bwMode="auto">
            <a:xfrm>
              <a:off x="154" y="3363"/>
              <a:ext cx="16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116.3</a:t>
              </a:r>
            </a:p>
            <a:p>
              <a:endParaRPr lang="en-US"/>
            </a:p>
          </p:txBody>
        </p:sp>
        <p:sp>
          <p:nvSpPr>
            <p:cNvPr id="177561" name="Text Box 409"/>
            <p:cNvSpPr txBox="1">
              <a:spLocks noChangeArrowheads="1"/>
            </p:cNvSpPr>
            <p:nvPr/>
          </p:nvSpPr>
          <p:spPr bwMode="auto">
            <a:xfrm>
              <a:off x="150" y="3533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136.9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62" name="Text Box 410"/>
            <p:cNvSpPr txBox="1">
              <a:spLocks noChangeArrowheads="1"/>
            </p:cNvSpPr>
            <p:nvPr/>
          </p:nvSpPr>
          <p:spPr bwMode="auto">
            <a:xfrm>
              <a:off x="150" y="3648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179.4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563" name="Text Box 411"/>
            <p:cNvSpPr txBox="1">
              <a:spLocks noChangeArrowheads="1"/>
            </p:cNvSpPr>
            <p:nvPr/>
          </p:nvSpPr>
          <p:spPr bwMode="auto">
            <a:xfrm>
              <a:off x="154" y="3749"/>
              <a:ext cx="16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180.0</a:t>
              </a:r>
              <a:endParaRPr lang="en-US"/>
            </a:p>
          </p:txBody>
        </p:sp>
        <p:sp>
          <p:nvSpPr>
            <p:cNvPr id="177564" name="Text Box 412"/>
            <p:cNvSpPr txBox="1">
              <a:spLocks noChangeArrowheads="1"/>
            </p:cNvSpPr>
            <p:nvPr/>
          </p:nvSpPr>
          <p:spPr bwMode="auto">
            <a:xfrm>
              <a:off x="370" y="2443"/>
              <a:ext cx="12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3B</a:t>
              </a:r>
              <a:endParaRPr lang="en-US"/>
            </a:p>
          </p:txBody>
        </p:sp>
        <p:sp>
          <p:nvSpPr>
            <p:cNvPr id="177565" name="Text Box 413"/>
            <p:cNvSpPr txBox="1">
              <a:spLocks noChangeArrowheads="1"/>
            </p:cNvSpPr>
            <p:nvPr/>
          </p:nvSpPr>
          <p:spPr bwMode="auto">
            <a:xfrm>
              <a:off x="532" y="2516"/>
              <a:ext cx="24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gwm389</a:t>
              </a:r>
              <a:endParaRPr lang="en-US"/>
            </a:p>
          </p:txBody>
        </p:sp>
        <p:sp>
          <p:nvSpPr>
            <p:cNvPr id="177566" name="Text Box 414"/>
            <p:cNvSpPr txBox="1">
              <a:spLocks noChangeArrowheads="1"/>
            </p:cNvSpPr>
            <p:nvPr/>
          </p:nvSpPr>
          <p:spPr bwMode="auto">
            <a:xfrm>
              <a:off x="530" y="2589"/>
              <a:ext cx="249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barc147</a:t>
              </a:r>
              <a:endParaRPr lang="en-US"/>
            </a:p>
          </p:txBody>
        </p:sp>
        <p:sp>
          <p:nvSpPr>
            <p:cNvPr id="177567" name="Text Box 415"/>
            <p:cNvSpPr txBox="1">
              <a:spLocks noChangeArrowheads="1"/>
            </p:cNvSpPr>
            <p:nvPr/>
          </p:nvSpPr>
          <p:spPr bwMode="auto">
            <a:xfrm>
              <a:off x="531" y="2658"/>
              <a:ext cx="608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gwm493, </a:t>
              </a:r>
              <a:r>
                <a:rPr lang="en-US" sz="800" i="1">
                  <a:solidFill>
                    <a:srgbClr val="0000FF"/>
                  </a:solidFill>
                </a:rPr>
                <a:t>BF493133</a:t>
              </a:r>
            </a:p>
            <a:p>
              <a:endParaRPr lang="en-US"/>
            </a:p>
          </p:txBody>
        </p:sp>
        <p:sp>
          <p:nvSpPr>
            <p:cNvPr id="177568" name="Text Box 416"/>
            <p:cNvSpPr txBox="1">
              <a:spLocks noChangeArrowheads="1"/>
            </p:cNvSpPr>
            <p:nvPr/>
          </p:nvSpPr>
          <p:spPr bwMode="auto">
            <a:xfrm>
              <a:off x="535" y="2753"/>
              <a:ext cx="24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cfd79</a:t>
              </a:r>
              <a:endParaRPr lang="en-US"/>
            </a:p>
          </p:txBody>
        </p:sp>
        <p:sp>
          <p:nvSpPr>
            <p:cNvPr id="177569" name="Text Box 417"/>
            <p:cNvSpPr txBox="1">
              <a:spLocks noChangeArrowheads="1"/>
            </p:cNvSpPr>
            <p:nvPr/>
          </p:nvSpPr>
          <p:spPr bwMode="auto">
            <a:xfrm>
              <a:off x="537" y="2854"/>
              <a:ext cx="24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ksm45</a:t>
              </a:r>
              <a:endParaRPr lang="en-US"/>
            </a:p>
          </p:txBody>
        </p:sp>
        <p:sp>
          <p:nvSpPr>
            <p:cNvPr id="177570" name="Text Box 418"/>
            <p:cNvSpPr txBox="1">
              <a:spLocks noChangeArrowheads="1"/>
            </p:cNvSpPr>
            <p:nvPr/>
          </p:nvSpPr>
          <p:spPr bwMode="auto">
            <a:xfrm>
              <a:off x="534" y="2926"/>
              <a:ext cx="248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wmc43</a:t>
              </a:r>
              <a:endParaRPr lang="en-US"/>
            </a:p>
          </p:txBody>
        </p:sp>
        <p:sp>
          <p:nvSpPr>
            <p:cNvPr id="177571" name="Text Box 419"/>
            <p:cNvSpPr txBox="1">
              <a:spLocks noChangeArrowheads="1"/>
            </p:cNvSpPr>
            <p:nvPr/>
          </p:nvSpPr>
          <p:spPr bwMode="auto">
            <a:xfrm>
              <a:off x="539" y="3071"/>
              <a:ext cx="499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gwm285, wmc625,</a:t>
              </a:r>
            </a:p>
            <a:p>
              <a:r>
                <a:rPr lang="en-US" sz="800" i="1"/>
                <a:t>barc73</a:t>
              </a:r>
              <a:endParaRPr lang="en-US"/>
            </a:p>
          </p:txBody>
        </p:sp>
        <p:sp>
          <p:nvSpPr>
            <p:cNvPr id="177572" name="Text Box 420"/>
            <p:cNvSpPr txBox="1">
              <a:spLocks noChangeArrowheads="1"/>
            </p:cNvSpPr>
            <p:nvPr/>
          </p:nvSpPr>
          <p:spPr bwMode="auto">
            <a:xfrm>
              <a:off x="535" y="3228"/>
              <a:ext cx="23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ksm151</a:t>
              </a:r>
              <a:endParaRPr lang="en-US"/>
            </a:p>
          </p:txBody>
        </p:sp>
        <p:sp>
          <p:nvSpPr>
            <p:cNvPr id="177573" name="Text Box 421"/>
            <p:cNvSpPr txBox="1">
              <a:spLocks noChangeArrowheads="1"/>
            </p:cNvSpPr>
            <p:nvPr/>
          </p:nvSpPr>
          <p:spPr bwMode="auto">
            <a:xfrm>
              <a:off x="537" y="3292"/>
              <a:ext cx="23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gwm66</a:t>
              </a:r>
              <a:endParaRPr lang="en-US"/>
            </a:p>
          </p:txBody>
        </p:sp>
        <p:sp>
          <p:nvSpPr>
            <p:cNvPr id="177574" name="Text Box 422"/>
            <p:cNvSpPr txBox="1">
              <a:spLocks noChangeArrowheads="1"/>
            </p:cNvSpPr>
            <p:nvPr/>
          </p:nvSpPr>
          <p:spPr bwMode="auto">
            <a:xfrm>
              <a:off x="532" y="3365"/>
              <a:ext cx="23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cfa2134</a:t>
              </a:r>
              <a:endParaRPr lang="en-US"/>
            </a:p>
          </p:txBody>
        </p:sp>
        <p:sp>
          <p:nvSpPr>
            <p:cNvPr id="177575" name="Text Box 423"/>
            <p:cNvSpPr txBox="1">
              <a:spLocks noChangeArrowheads="1"/>
            </p:cNvSpPr>
            <p:nvPr/>
          </p:nvSpPr>
          <p:spPr bwMode="auto">
            <a:xfrm>
              <a:off x="535" y="3525"/>
              <a:ext cx="23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barc164</a:t>
              </a:r>
              <a:endParaRPr lang="en-US"/>
            </a:p>
          </p:txBody>
        </p:sp>
        <p:sp>
          <p:nvSpPr>
            <p:cNvPr id="177576" name="Text Box 424"/>
            <p:cNvSpPr txBox="1">
              <a:spLocks noChangeArrowheads="1"/>
            </p:cNvSpPr>
            <p:nvPr/>
          </p:nvSpPr>
          <p:spPr bwMode="auto">
            <a:xfrm>
              <a:off x="546" y="3593"/>
              <a:ext cx="495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gwm247, gwm547,</a:t>
              </a:r>
            </a:p>
            <a:p>
              <a:r>
                <a:rPr lang="en-US" sz="800" b="1" i="1"/>
                <a:t>psr454</a:t>
              </a:r>
              <a:endParaRPr lang="en-US"/>
            </a:p>
          </p:txBody>
        </p:sp>
        <p:sp>
          <p:nvSpPr>
            <p:cNvPr id="177577" name="Text Box 425"/>
            <p:cNvSpPr txBox="1">
              <a:spLocks noChangeArrowheads="1"/>
            </p:cNvSpPr>
            <p:nvPr/>
          </p:nvSpPr>
          <p:spPr bwMode="auto">
            <a:xfrm>
              <a:off x="538" y="3737"/>
              <a:ext cx="411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cnl62, gwm181</a:t>
              </a:r>
              <a:endParaRPr lang="en-US"/>
            </a:p>
          </p:txBody>
        </p:sp>
        <p:sp>
          <p:nvSpPr>
            <p:cNvPr id="177578" name="Text Box 426"/>
            <p:cNvSpPr txBox="1">
              <a:spLocks noChangeArrowheads="1"/>
            </p:cNvSpPr>
            <p:nvPr/>
          </p:nvSpPr>
          <p:spPr bwMode="auto">
            <a:xfrm>
              <a:off x="538" y="3807"/>
              <a:ext cx="237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gwm114</a:t>
              </a:r>
              <a:endParaRPr lang="en-US"/>
            </a:p>
          </p:txBody>
        </p:sp>
        <p:sp>
          <p:nvSpPr>
            <p:cNvPr id="177579" name="Rectangle 427"/>
            <p:cNvSpPr>
              <a:spLocks noChangeArrowheads="1"/>
            </p:cNvSpPr>
            <p:nvPr/>
          </p:nvSpPr>
          <p:spPr bwMode="auto">
            <a:xfrm>
              <a:off x="400" y="3293"/>
              <a:ext cx="62" cy="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580" name="Line 428"/>
            <p:cNvSpPr>
              <a:spLocks noChangeShapeType="1"/>
            </p:cNvSpPr>
            <p:nvPr/>
          </p:nvSpPr>
          <p:spPr bwMode="auto">
            <a:xfrm>
              <a:off x="344" y="2693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581" name="Group 429"/>
            <p:cNvGrpSpPr>
              <a:grpSpLocks/>
            </p:cNvGrpSpPr>
            <p:nvPr/>
          </p:nvGrpSpPr>
          <p:grpSpPr bwMode="auto">
            <a:xfrm>
              <a:off x="344" y="2629"/>
              <a:ext cx="172" cy="28"/>
              <a:chOff x="8486" y="8583"/>
              <a:chExt cx="430" cy="94"/>
            </a:xfrm>
          </p:grpSpPr>
          <p:sp>
            <p:nvSpPr>
              <p:cNvPr id="177582" name="Line 430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3" name="Line 431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4" name="Line 432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85" name="Group 433"/>
            <p:cNvGrpSpPr>
              <a:grpSpLocks/>
            </p:cNvGrpSpPr>
            <p:nvPr/>
          </p:nvGrpSpPr>
          <p:grpSpPr bwMode="auto">
            <a:xfrm>
              <a:off x="344" y="2581"/>
              <a:ext cx="172" cy="38"/>
              <a:chOff x="8486" y="8583"/>
              <a:chExt cx="430" cy="94"/>
            </a:xfrm>
          </p:grpSpPr>
          <p:sp>
            <p:nvSpPr>
              <p:cNvPr id="177586" name="Line 434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7" name="Line 435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88" name="Line 436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89" name="Group 437"/>
            <p:cNvGrpSpPr>
              <a:grpSpLocks/>
            </p:cNvGrpSpPr>
            <p:nvPr/>
          </p:nvGrpSpPr>
          <p:grpSpPr bwMode="auto">
            <a:xfrm flipV="1">
              <a:off x="344" y="2763"/>
              <a:ext cx="172" cy="28"/>
              <a:chOff x="8486" y="8583"/>
              <a:chExt cx="430" cy="94"/>
            </a:xfrm>
          </p:grpSpPr>
          <p:sp>
            <p:nvSpPr>
              <p:cNvPr id="177590" name="Line 438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1" name="Line 439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2" name="Line 440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93" name="Group 441"/>
            <p:cNvGrpSpPr>
              <a:grpSpLocks/>
            </p:cNvGrpSpPr>
            <p:nvPr/>
          </p:nvGrpSpPr>
          <p:grpSpPr bwMode="auto">
            <a:xfrm flipV="1">
              <a:off x="344" y="2843"/>
              <a:ext cx="172" cy="44"/>
              <a:chOff x="8486" y="8583"/>
              <a:chExt cx="430" cy="94"/>
            </a:xfrm>
          </p:grpSpPr>
          <p:sp>
            <p:nvSpPr>
              <p:cNvPr id="177594" name="Line 442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5" name="Line 443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6" name="Line 444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597" name="Group 445"/>
            <p:cNvGrpSpPr>
              <a:grpSpLocks/>
            </p:cNvGrpSpPr>
            <p:nvPr/>
          </p:nvGrpSpPr>
          <p:grpSpPr bwMode="auto">
            <a:xfrm flipV="1">
              <a:off x="344" y="2900"/>
              <a:ext cx="172" cy="64"/>
              <a:chOff x="8486" y="8583"/>
              <a:chExt cx="430" cy="94"/>
            </a:xfrm>
          </p:grpSpPr>
          <p:sp>
            <p:nvSpPr>
              <p:cNvPr id="177598" name="Line 446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99" name="Line 447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0" name="Line 448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01" name="Group 449"/>
            <p:cNvGrpSpPr>
              <a:grpSpLocks/>
            </p:cNvGrpSpPr>
            <p:nvPr/>
          </p:nvGrpSpPr>
          <p:grpSpPr bwMode="auto">
            <a:xfrm>
              <a:off x="344" y="3144"/>
              <a:ext cx="172" cy="119"/>
              <a:chOff x="8486" y="8583"/>
              <a:chExt cx="430" cy="94"/>
            </a:xfrm>
          </p:grpSpPr>
          <p:sp>
            <p:nvSpPr>
              <p:cNvPr id="177602" name="Line 450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3" name="Line 451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4" name="Line 452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05" name="Group 453"/>
            <p:cNvGrpSpPr>
              <a:grpSpLocks/>
            </p:cNvGrpSpPr>
            <p:nvPr/>
          </p:nvGrpSpPr>
          <p:grpSpPr bwMode="auto">
            <a:xfrm>
              <a:off x="344" y="3261"/>
              <a:ext cx="172" cy="46"/>
              <a:chOff x="8486" y="8583"/>
              <a:chExt cx="430" cy="94"/>
            </a:xfrm>
          </p:grpSpPr>
          <p:sp>
            <p:nvSpPr>
              <p:cNvPr id="177606" name="Line 454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7" name="Line 455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08" name="Line 456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09" name="Group 457"/>
            <p:cNvGrpSpPr>
              <a:grpSpLocks/>
            </p:cNvGrpSpPr>
            <p:nvPr/>
          </p:nvGrpSpPr>
          <p:grpSpPr bwMode="auto">
            <a:xfrm>
              <a:off x="344" y="3682"/>
              <a:ext cx="172" cy="91"/>
              <a:chOff x="8486" y="8583"/>
              <a:chExt cx="430" cy="94"/>
            </a:xfrm>
          </p:grpSpPr>
          <p:sp>
            <p:nvSpPr>
              <p:cNvPr id="177610" name="Line 458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1" name="Line 459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2" name="Line 460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13" name="Group 461"/>
            <p:cNvGrpSpPr>
              <a:grpSpLocks/>
            </p:cNvGrpSpPr>
            <p:nvPr/>
          </p:nvGrpSpPr>
          <p:grpSpPr bwMode="auto">
            <a:xfrm flipV="1">
              <a:off x="344" y="3468"/>
              <a:ext cx="172" cy="99"/>
              <a:chOff x="8486" y="8583"/>
              <a:chExt cx="430" cy="94"/>
            </a:xfrm>
          </p:grpSpPr>
          <p:sp>
            <p:nvSpPr>
              <p:cNvPr id="177614" name="Line 462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5" name="Line 463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6" name="Line 464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17" name="Group 465"/>
            <p:cNvGrpSpPr>
              <a:grpSpLocks/>
            </p:cNvGrpSpPr>
            <p:nvPr/>
          </p:nvGrpSpPr>
          <p:grpSpPr bwMode="auto">
            <a:xfrm flipV="1">
              <a:off x="344" y="3328"/>
              <a:ext cx="172" cy="68"/>
              <a:chOff x="8486" y="8583"/>
              <a:chExt cx="430" cy="94"/>
            </a:xfrm>
          </p:grpSpPr>
          <p:sp>
            <p:nvSpPr>
              <p:cNvPr id="177618" name="Line 466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19" name="Line 467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0" name="Line 468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621" name="Line 469"/>
            <p:cNvSpPr>
              <a:spLocks noChangeShapeType="1"/>
            </p:cNvSpPr>
            <p:nvPr/>
          </p:nvSpPr>
          <p:spPr bwMode="auto">
            <a:xfrm>
              <a:off x="345" y="3318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22" name="Line 470"/>
            <p:cNvSpPr>
              <a:spLocks noChangeShapeType="1"/>
            </p:cNvSpPr>
            <p:nvPr/>
          </p:nvSpPr>
          <p:spPr bwMode="auto">
            <a:xfrm>
              <a:off x="344" y="3779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23" name="Line 471"/>
            <p:cNvSpPr>
              <a:spLocks noChangeShapeType="1"/>
            </p:cNvSpPr>
            <p:nvPr/>
          </p:nvSpPr>
          <p:spPr bwMode="auto">
            <a:xfrm>
              <a:off x="345" y="3848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24" name="Text Box 472"/>
            <p:cNvSpPr txBox="1">
              <a:spLocks noChangeArrowheads="1"/>
            </p:cNvSpPr>
            <p:nvPr/>
          </p:nvSpPr>
          <p:spPr bwMode="auto">
            <a:xfrm>
              <a:off x="158" y="3820"/>
              <a:ext cx="160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190.0</a:t>
              </a:r>
              <a:endParaRPr lang="en-US"/>
            </a:p>
          </p:txBody>
        </p:sp>
        <p:grpSp>
          <p:nvGrpSpPr>
            <p:cNvPr id="177625" name="Group 473"/>
            <p:cNvGrpSpPr>
              <a:grpSpLocks/>
            </p:cNvGrpSpPr>
            <p:nvPr/>
          </p:nvGrpSpPr>
          <p:grpSpPr bwMode="auto">
            <a:xfrm flipV="1">
              <a:off x="343" y="3355"/>
              <a:ext cx="172" cy="127"/>
              <a:chOff x="8486" y="8583"/>
              <a:chExt cx="430" cy="94"/>
            </a:xfrm>
          </p:grpSpPr>
          <p:sp>
            <p:nvSpPr>
              <p:cNvPr id="177626" name="Line 474"/>
              <p:cNvSpPr>
                <a:spLocks noChangeShapeType="1"/>
              </p:cNvSpPr>
              <p:nvPr/>
            </p:nvSpPr>
            <p:spPr bwMode="auto">
              <a:xfrm flipV="1">
                <a:off x="8773" y="8583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7" name="Line 475"/>
              <p:cNvSpPr>
                <a:spLocks noChangeShapeType="1"/>
              </p:cNvSpPr>
              <p:nvPr/>
            </p:nvSpPr>
            <p:spPr bwMode="auto">
              <a:xfrm>
                <a:off x="8635" y="8676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28" name="Line 476"/>
              <p:cNvSpPr>
                <a:spLocks noChangeShapeType="1"/>
              </p:cNvSpPr>
              <p:nvPr/>
            </p:nvSpPr>
            <p:spPr bwMode="auto">
              <a:xfrm flipH="1" flipV="1">
                <a:off x="8486" y="8584"/>
                <a:ext cx="143" cy="9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629" name="Text Box 477"/>
            <p:cNvSpPr txBox="1">
              <a:spLocks noChangeArrowheads="1"/>
            </p:cNvSpPr>
            <p:nvPr/>
          </p:nvSpPr>
          <p:spPr bwMode="auto">
            <a:xfrm>
              <a:off x="158" y="3451"/>
              <a:ext cx="16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119.8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30" name="Text Box 478"/>
            <p:cNvSpPr txBox="1">
              <a:spLocks noChangeArrowheads="1"/>
            </p:cNvSpPr>
            <p:nvPr/>
          </p:nvSpPr>
          <p:spPr bwMode="auto">
            <a:xfrm>
              <a:off x="531" y="3449"/>
              <a:ext cx="396" cy="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>
                  <a:solidFill>
                    <a:srgbClr val="0000FF"/>
                  </a:solidFill>
                </a:rPr>
                <a:t>BQ159467</a:t>
              </a:r>
              <a:endParaRPr lang="en-US"/>
            </a:p>
          </p:txBody>
        </p:sp>
        <p:sp>
          <p:nvSpPr>
            <p:cNvPr id="177631" name="Line 479"/>
            <p:cNvSpPr>
              <a:spLocks noChangeShapeType="1"/>
            </p:cNvSpPr>
            <p:nvPr/>
          </p:nvSpPr>
          <p:spPr bwMode="auto">
            <a:xfrm>
              <a:off x="408" y="2906"/>
              <a:ext cx="0" cy="3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32" name="Line 480"/>
            <p:cNvSpPr>
              <a:spLocks noChangeShapeType="1"/>
            </p:cNvSpPr>
            <p:nvPr/>
          </p:nvSpPr>
          <p:spPr bwMode="auto">
            <a:xfrm flipH="1">
              <a:off x="456" y="2906"/>
              <a:ext cx="0" cy="35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33" name="Line 481"/>
            <p:cNvSpPr>
              <a:spLocks noChangeShapeType="1"/>
            </p:cNvSpPr>
            <p:nvPr/>
          </p:nvSpPr>
          <p:spPr bwMode="auto">
            <a:xfrm>
              <a:off x="456" y="3466"/>
              <a:ext cx="0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34" name="Line 482"/>
            <p:cNvSpPr>
              <a:spLocks noChangeShapeType="1"/>
            </p:cNvSpPr>
            <p:nvPr/>
          </p:nvSpPr>
          <p:spPr bwMode="auto">
            <a:xfrm>
              <a:off x="408" y="3470"/>
              <a:ext cx="0" cy="30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35" name="AutoShape 483"/>
            <p:cNvSpPr>
              <a:spLocks/>
            </p:cNvSpPr>
            <p:nvPr/>
          </p:nvSpPr>
          <p:spPr bwMode="auto">
            <a:xfrm>
              <a:off x="512" y="3610"/>
              <a:ext cx="28" cy="141"/>
            </a:xfrm>
            <a:prstGeom prst="leftBrace">
              <a:avLst>
                <a:gd name="adj1" fmla="val 41964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36" name="Rectangle 484"/>
            <p:cNvSpPr>
              <a:spLocks noChangeArrowheads="1"/>
            </p:cNvSpPr>
            <p:nvPr/>
          </p:nvSpPr>
          <p:spPr bwMode="auto">
            <a:xfrm>
              <a:off x="792" y="2761"/>
              <a:ext cx="29" cy="22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37" name="Rectangle 485"/>
            <p:cNvSpPr>
              <a:spLocks noChangeArrowheads="1"/>
            </p:cNvSpPr>
            <p:nvPr/>
          </p:nvSpPr>
          <p:spPr bwMode="auto">
            <a:xfrm>
              <a:off x="1076" y="2597"/>
              <a:ext cx="33" cy="12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38" name="Line 486"/>
            <p:cNvSpPr>
              <a:spLocks noChangeShapeType="1"/>
            </p:cNvSpPr>
            <p:nvPr/>
          </p:nvSpPr>
          <p:spPr bwMode="auto">
            <a:xfrm flipH="1">
              <a:off x="309" y="3689"/>
              <a:ext cx="0" cy="1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639" name="AutoShape 487"/>
            <p:cNvSpPr>
              <a:spLocks/>
            </p:cNvSpPr>
            <p:nvPr/>
          </p:nvSpPr>
          <p:spPr bwMode="auto">
            <a:xfrm>
              <a:off x="516" y="3078"/>
              <a:ext cx="28" cy="141"/>
            </a:xfrm>
            <a:prstGeom prst="leftBrace">
              <a:avLst>
                <a:gd name="adj1" fmla="val 41964"/>
                <a:gd name="adj2" fmla="val 50000"/>
              </a:avLst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640" name="Group 488"/>
          <p:cNvGrpSpPr>
            <a:grpSpLocks/>
          </p:cNvGrpSpPr>
          <p:nvPr/>
        </p:nvGrpSpPr>
        <p:grpSpPr bwMode="auto">
          <a:xfrm>
            <a:off x="3514132" y="3819526"/>
            <a:ext cx="1379537" cy="2670175"/>
            <a:chOff x="1295" y="2406"/>
            <a:chExt cx="869" cy="1682"/>
          </a:xfrm>
        </p:grpSpPr>
        <p:sp>
          <p:nvSpPr>
            <p:cNvPr id="177641" name="Rectangle 489"/>
            <p:cNvSpPr>
              <a:spLocks noChangeArrowheads="1"/>
            </p:cNvSpPr>
            <p:nvPr/>
          </p:nvSpPr>
          <p:spPr bwMode="auto">
            <a:xfrm>
              <a:off x="1514" y="2508"/>
              <a:ext cx="57" cy="15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642" name="Text Box 490"/>
            <p:cNvSpPr txBox="1">
              <a:spLocks noChangeArrowheads="1"/>
            </p:cNvSpPr>
            <p:nvPr/>
          </p:nvSpPr>
          <p:spPr bwMode="auto">
            <a:xfrm>
              <a:off x="1631" y="2523"/>
              <a:ext cx="24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gwm165</a:t>
              </a:r>
              <a:endParaRPr lang="en-US"/>
            </a:p>
          </p:txBody>
        </p:sp>
        <p:sp>
          <p:nvSpPr>
            <p:cNvPr id="177643" name="Text Box 491"/>
            <p:cNvSpPr txBox="1">
              <a:spLocks noChangeArrowheads="1"/>
            </p:cNvSpPr>
            <p:nvPr/>
          </p:nvSpPr>
          <p:spPr bwMode="auto">
            <a:xfrm>
              <a:off x="1632" y="2590"/>
              <a:ext cx="241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gwm192</a:t>
              </a:r>
              <a:endParaRPr lang="en-US"/>
            </a:p>
          </p:txBody>
        </p:sp>
        <p:sp>
          <p:nvSpPr>
            <p:cNvPr id="177644" name="Text Box 492"/>
            <p:cNvSpPr txBox="1">
              <a:spLocks noChangeArrowheads="1"/>
            </p:cNvSpPr>
            <p:nvPr/>
          </p:nvSpPr>
          <p:spPr bwMode="auto">
            <a:xfrm>
              <a:off x="1632" y="2723"/>
              <a:ext cx="241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/>
                <a:t>Lpx-A3</a:t>
              </a:r>
              <a:endParaRPr lang="en-US"/>
            </a:p>
          </p:txBody>
        </p:sp>
        <p:sp>
          <p:nvSpPr>
            <p:cNvPr id="177645" name="Text Box 493"/>
            <p:cNvSpPr txBox="1">
              <a:spLocks noChangeArrowheads="1"/>
            </p:cNvSpPr>
            <p:nvPr/>
          </p:nvSpPr>
          <p:spPr bwMode="auto">
            <a:xfrm>
              <a:off x="1634" y="2833"/>
              <a:ext cx="24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wmc617</a:t>
              </a:r>
              <a:endParaRPr lang="en-US"/>
            </a:p>
          </p:txBody>
        </p:sp>
        <p:sp>
          <p:nvSpPr>
            <p:cNvPr id="177646" name="Text Box 494"/>
            <p:cNvSpPr txBox="1">
              <a:spLocks noChangeArrowheads="1"/>
            </p:cNvSpPr>
            <p:nvPr/>
          </p:nvSpPr>
          <p:spPr bwMode="auto">
            <a:xfrm>
              <a:off x="1634" y="2899"/>
              <a:ext cx="405" cy="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dupw4, ksm29</a:t>
              </a:r>
              <a:endParaRPr lang="en-US"/>
            </a:p>
          </p:txBody>
        </p:sp>
        <p:sp>
          <p:nvSpPr>
            <p:cNvPr id="177647" name="Text Box 495"/>
            <p:cNvSpPr txBox="1">
              <a:spLocks noChangeArrowheads="1"/>
            </p:cNvSpPr>
            <p:nvPr/>
          </p:nvSpPr>
          <p:spPr bwMode="auto">
            <a:xfrm>
              <a:off x="1634" y="2985"/>
              <a:ext cx="288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barc170</a:t>
              </a:r>
              <a:endParaRPr lang="en-US"/>
            </a:p>
          </p:txBody>
        </p:sp>
        <p:sp>
          <p:nvSpPr>
            <p:cNvPr id="177648" name="Text Box 496"/>
            <p:cNvSpPr txBox="1">
              <a:spLocks noChangeArrowheads="1"/>
            </p:cNvSpPr>
            <p:nvPr/>
          </p:nvSpPr>
          <p:spPr bwMode="auto">
            <a:xfrm>
              <a:off x="1632" y="3062"/>
              <a:ext cx="241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gwm265</a:t>
              </a:r>
              <a:endParaRPr lang="en-US"/>
            </a:p>
          </p:txBody>
        </p:sp>
        <p:sp>
          <p:nvSpPr>
            <p:cNvPr id="177649" name="Text Box 497"/>
            <p:cNvSpPr txBox="1">
              <a:spLocks noChangeArrowheads="1"/>
            </p:cNvSpPr>
            <p:nvPr/>
          </p:nvSpPr>
          <p:spPr bwMode="auto">
            <a:xfrm>
              <a:off x="1634" y="3145"/>
              <a:ext cx="24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wmc258</a:t>
              </a:r>
              <a:endParaRPr lang="en-US"/>
            </a:p>
          </p:txBody>
        </p:sp>
        <p:sp>
          <p:nvSpPr>
            <p:cNvPr id="177650" name="Text Box 498"/>
            <p:cNvSpPr txBox="1">
              <a:spLocks noChangeArrowheads="1"/>
            </p:cNvSpPr>
            <p:nvPr/>
          </p:nvSpPr>
          <p:spPr bwMode="auto">
            <a:xfrm>
              <a:off x="1636" y="3368"/>
              <a:ext cx="24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wmc718</a:t>
              </a:r>
              <a:endParaRPr lang="en-US"/>
            </a:p>
          </p:txBody>
        </p:sp>
        <p:sp>
          <p:nvSpPr>
            <p:cNvPr id="177651" name="Text Box 499"/>
            <p:cNvSpPr txBox="1">
              <a:spLocks noChangeArrowheads="1"/>
            </p:cNvSpPr>
            <p:nvPr/>
          </p:nvSpPr>
          <p:spPr bwMode="auto">
            <a:xfrm>
              <a:off x="1634" y="3430"/>
              <a:ext cx="24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barc135</a:t>
              </a:r>
              <a:endParaRPr lang="en-US"/>
            </a:p>
          </p:txBody>
        </p:sp>
        <p:sp>
          <p:nvSpPr>
            <p:cNvPr id="177652" name="Text Box 500"/>
            <p:cNvSpPr txBox="1">
              <a:spLocks noChangeArrowheads="1"/>
            </p:cNvSpPr>
            <p:nvPr/>
          </p:nvSpPr>
          <p:spPr bwMode="auto">
            <a:xfrm>
              <a:off x="1637" y="3497"/>
              <a:ext cx="24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wmc262</a:t>
              </a:r>
              <a:endParaRPr lang="en-US"/>
            </a:p>
          </p:txBody>
        </p:sp>
        <p:sp>
          <p:nvSpPr>
            <p:cNvPr id="177653" name="Text Box 501"/>
            <p:cNvSpPr txBox="1">
              <a:spLocks noChangeArrowheads="1"/>
            </p:cNvSpPr>
            <p:nvPr/>
          </p:nvSpPr>
          <p:spPr bwMode="auto">
            <a:xfrm>
              <a:off x="1636" y="3563"/>
              <a:ext cx="24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barc343</a:t>
              </a:r>
              <a:endParaRPr lang="en-US"/>
            </a:p>
          </p:txBody>
        </p:sp>
        <p:sp>
          <p:nvSpPr>
            <p:cNvPr id="177654" name="Text Box 502"/>
            <p:cNvSpPr txBox="1">
              <a:spLocks noChangeArrowheads="1"/>
            </p:cNvSpPr>
            <p:nvPr/>
          </p:nvSpPr>
          <p:spPr bwMode="auto">
            <a:xfrm>
              <a:off x="1636" y="3631"/>
              <a:ext cx="240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barc78</a:t>
              </a:r>
              <a:endParaRPr lang="en-US"/>
            </a:p>
          </p:txBody>
        </p:sp>
        <p:sp>
          <p:nvSpPr>
            <p:cNvPr id="177655" name="Text Box 503"/>
            <p:cNvSpPr txBox="1">
              <a:spLocks noChangeArrowheads="1"/>
            </p:cNvSpPr>
            <p:nvPr/>
          </p:nvSpPr>
          <p:spPr bwMode="auto">
            <a:xfrm>
              <a:off x="1637" y="3700"/>
              <a:ext cx="24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barc327</a:t>
              </a:r>
              <a:endParaRPr lang="en-US"/>
            </a:p>
          </p:txBody>
        </p:sp>
        <p:sp>
          <p:nvSpPr>
            <p:cNvPr id="177656" name="Text Box 504"/>
            <p:cNvSpPr txBox="1">
              <a:spLocks noChangeArrowheads="1"/>
            </p:cNvSpPr>
            <p:nvPr/>
          </p:nvSpPr>
          <p:spPr bwMode="auto">
            <a:xfrm>
              <a:off x="1637" y="3765"/>
              <a:ext cx="241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/>
                <a:t>psr573.1</a:t>
              </a:r>
              <a:endParaRPr lang="en-US"/>
            </a:p>
          </p:txBody>
        </p:sp>
        <p:sp>
          <p:nvSpPr>
            <p:cNvPr id="177657" name="Text Box 505"/>
            <p:cNvSpPr txBox="1">
              <a:spLocks noChangeArrowheads="1"/>
            </p:cNvSpPr>
            <p:nvPr/>
          </p:nvSpPr>
          <p:spPr bwMode="auto">
            <a:xfrm>
              <a:off x="1637" y="3823"/>
              <a:ext cx="24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wmc219</a:t>
              </a:r>
              <a:endParaRPr lang="en-US"/>
            </a:p>
          </p:txBody>
        </p:sp>
        <p:sp>
          <p:nvSpPr>
            <p:cNvPr id="177658" name="Text Box 506"/>
            <p:cNvSpPr txBox="1">
              <a:spLocks noChangeArrowheads="1"/>
            </p:cNvSpPr>
            <p:nvPr/>
          </p:nvSpPr>
          <p:spPr bwMode="auto">
            <a:xfrm>
              <a:off x="1643" y="4026"/>
              <a:ext cx="241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wmc313</a:t>
              </a:r>
              <a:endParaRPr lang="en-US"/>
            </a:p>
          </p:txBody>
        </p:sp>
        <p:sp>
          <p:nvSpPr>
            <p:cNvPr id="177659" name="Text Box 507"/>
            <p:cNvSpPr txBox="1">
              <a:spLocks noChangeArrowheads="1"/>
            </p:cNvSpPr>
            <p:nvPr/>
          </p:nvSpPr>
          <p:spPr bwMode="auto">
            <a:xfrm>
              <a:off x="1637" y="3887"/>
              <a:ext cx="481" cy="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b="1" i="1"/>
                <a:t>psr573.2</a:t>
              </a:r>
              <a:r>
                <a:rPr lang="en-US" sz="800" i="1"/>
                <a:t>, wmc722</a:t>
              </a:r>
              <a:endParaRPr lang="en-US"/>
            </a:p>
          </p:txBody>
        </p:sp>
        <p:sp>
          <p:nvSpPr>
            <p:cNvPr id="177660" name="Text Box 508"/>
            <p:cNvSpPr txBox="1">
              <a:spLocks noChangeArrowheads="1"/>
            </p:cNvSpPr>
            <p:nvPr/>
          </p:nvSpPr>
          <p:spPr bwMode="auto">
            <a:xfrm>
              <a:off x="1637" y="3959"/>
              <a:ext cx="241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barc52</a:t>
              </a:r>
              <a:endParaRPr lang="en-US"/>
            </a:p>
          </p:txBody>
        </p:sp>
        <p:sp>
          <p:nvSpPr>
            <p:cNvPr id="177661" name="Text Box 509"/>
            <p:cNvSpPr txBox="1">
              <a:spLocks noChangeArrowheads="1"/>
            </p:cNvSpPr>
            <p:nvPr/>
          </p:nvSpPr>
          <p:spPr bwMode="auto">
            <a:xfrm>
              <a:off x="1346" y="2533"/>
              <a:ext cx="102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2" name="Text Box 510"/>
            <p:cNvSpPr txBox="1">
              <a:spLocks noChangeArrowheads="1"/>
            </p:cNvSpPr>
            <p:nvPr/>
          </p:nvSpPr>
          <p:spPr bwMode="auto">
            <a:xfrm>
              <a:off x="1346" y="2597"/>
              <a:ext cx="1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3" name="Text Box 511"/>
            <p:cNvSpPr txBox="1">
              <a:spLocks noChangeArrowheads="1"/>
            </p:cNvSpPr>
            <p:nvPr/>
          </p:nvSpPr>
          <p:spPr bwMode="auto">
            <a:xfrm>
              <a:off x="1321" y="2727"/>
              <a:ext cx="1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18.3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4" name="Text Box 512"/>
            <p:cNvSpPr txBox="1">
              <a:spLocks noChangeArrowheads="1"/>
            </p:cNvSpPr>
            <p:nvPr/>
          </p:nvSpPr>
          <p:spPr bwMode="auto">
            <a:xfrm>
              <a:off x="1320" y="2837"/>
              <a:ext cx="1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28.1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5" name="Text Box 513"/>
            <p:cNvSpPr txBox="1">
              <a:spLocks noChangeArrowheads="1"/>
            </p:cNvSpPr>
            <p:nvPr/>
          </p:nvSpPr>
          <p:spPr bwMode="auto">
            <a:xfrm>
              <a:off x="1323" y="2914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44.2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6" name="Text Box 514"/>
            <p:cNvSpPr txBox="1">
              <a:spLocks noChangeArrowheads="1"/>
            </p:cNvSpPr>
            <p:nvPr/>
          </p:nvSpPr>
          <p:spPr bwMode="auto">
            <a:xfrm>
              <a:off x="1323" y="2989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46.2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7" name="Text Box 515"/>
            <p:cNvSpPr txBox="1">
              <a:spLocks noChangeArrowheads="1"/>
            </p:cNvSpPr>
            <p:nvPr/>
          </p:nvSpPr>
          <p:spPr bwMode="auto">
            <a:xfrm>
              <a:off x="1321" y="3068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49.8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8" name="Text Box 516"/>
            <p:cNvSpPr txBox="1">
              <a:spLocks noChangeArrowheads="1"/>
            </p:cNvSpPr>
            <p:nvPr/>
          </p:nvSpPr>
          <p:spPr bwMode="auto">
            <a:xfrm>
              <a:off x="1323" y="3153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57.8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69" name="Text Box 517"/>
            <p:cNvSpPr txBox="1">
              <a:spLocks noChangeArrowheads="1"/>
            </p:cNvSpPr>
            <p:nvPr/>
          </p:nvSpPr>
          <p:spPr bwMode="auto">
            <a:xfrm>
              <a:off x="1322" y="3369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78.7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0" name="Text Box 518"/>
            <p:cNvSpPr txBox="1">
              <a:spLocks noChangeArrowheads="1"/>
            </p:cNvSpPr>
            <p:nvPr/>
          </p:nvSpPr>
          <p:spPr bwMode="auto">
            <a:xfrm>
              <a:off x="1320" y="3429"/>
              <a:ext cx="136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99.3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1" name="Text Box 519"/>
            <p:cNvSpPr txBox="1">
              <a:spLocks noChangeArrowheads="1"/>
            </p:cNvSpPr>
            <p:nvPr/>
          </p:nvSpPr>
          <p:spPr bwMode="auto">
            <a:xfrm>
              <a:off x="1297" y="3504"/>
              <a:ext cx="1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103.1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2" name="Text Box 520"/>
            <p:cNvSpPr txBox="1">
              <a:spLocks noChangeArrowheads="1"/>
            </p:cNvSpPr>
            <p:nvPr/>
          </p:nvSpPr>
          <p:spPr bwMode="auto">
            <a:xfrm>
              <a:off x="1297" y="3571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105.4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3" name="Text Box 521"/>
            <p:cNvSpPr txBox="1">
              <a:spLocks noChangeArrowheads="1"/>
            </p:cNvSpPr>
            <p:nvPr/>
          </p:nvSpPr>
          <p:spPr bwMode="auto">
            <a:xfrm>
              <a:off x="1297" y="3770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124.4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4" name="Text Box 522"/>
            <p:cNvSpPr txBox="1">
              <a:spLocks noChangeArrowheads="1"/>
            </p:cNvSpPr>
            <p:nvPr/>
          </p:nvSpPr>
          <p:spPr bwMode="auto">
            <a:xfrm>
              <a:off x="1297" y="3831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126.2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5" name="Text Box 523"/>
            <p:cNvSpPr txBox="1">
              <a:spLocks noChangeArrowheads="1"/>
            </p:cNvSpPr>
            <p:nvPr/>
          </p:nvSpPr>
          <p:spPr bwMode="auto">
            <a:xfrm>
              <a:off x="1295" y="3891"/>
              <a:ext cx="135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127.4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6" name="Text Box 524"/>
            <p:cNvSpPr txBox="1">
              <a:spLocks noChangeArrowheads="1"/>
            </p:cNvSpPr>
            <p:nvPr/>
          </p:nvSpPr>
          <p:spPr bwMode="auto">
            <a:xfrm>
              <a:off x="1295" y="3948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128.6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7" name="Text Box 525"/>
            <p:cNvSpPr txBox="1">
              <a:spLocks noChangeArrowheads="1"/>
            </p:cNvSpPr>
            <p:nvPr/>
          </p:nvSpPr>
          <p:spPr bwMode="auto">
            <a:xfrm>
              <a:off x="1297" y="3707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122.6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8" name="Text Box 526"/>
            <p:cNvSpPr txBox="1">
              <a:spLocks noChangeArrowheads="1"/>
            </p:cNvSpPr>
            <p:nvPr/>
          </p:nvSpPr>
          <p:spPr bwMode="auto">
            <a:xfrm>
              <a:off x="1297" y="3640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121.4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79" name="Text Box 527"/>
            <p:cNvSpPr txBox="1">
              <a:spLocks noChangeArrowheads="1"/>
            </p:cNvSpPr>
            <p:nvPr/>
          </p:nvSpPr>
          <p:spPr bwMode="auto">
            <a:xfrm>
              <a:off x="1295" y="4006"/>
              <a:ext cx="135" cy="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129.8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680" name="Text Box 528"/>
            <p:cNvSpPr txBox="1">
              <a:spLocks noChangeArrowheads="1"/>
            </p:cNvSpPr>
            <p:nvPr/>
          </p:nvSpPr>
          <p:spPr bwMode="auto">
            <a:xfrm>
              <a:off x="1478" y="2406"/>
              <a:ext cx="123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4A</a:t>
              </a:r>
              <a:endParaRPr lang="en-US"/>
            </a:p>
          </p:txBody>
        </p:sp>
        <p:sp>
          <p:nvSpPr>
            <p:cNvPr id="177681" name="Rectangle 529"/>
            <p:cNvSpPr>
              <a:spLocks noChangeArrowheads="1"/>
            </p:cNvSpPr>
            <p:nvPr/>
          </p:nvSpPr>
          <p:spPr bwMode="auto">
            <a:xfrm>
              <a:off x="1514" y="2782"/>
              <a:ext cx="58" cy="63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682" name="Group 530"/>
            <p:cNvGrpSpPr>
              <a:grpSpLocks/>
            </p:cNvGrpSpPr>
            <p:nvPr/>
          </p:nvGrpSpPr>
          <p:grpSpPr bwMode="auto">
            <a:xfrm>
              <a:off x="1461" y="3021"/>
              <a:ext cx="160" cy="36"/>
              <a:chOff x="2604" y="10934"/>
              <a:chExt cx="430" cy="116"/>
            </a:xfrm>
          </p:grpSpPr>
          <p:sp>
            <p:nvSpPr>
              <p:cNvPr id="177683" name="Line 531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4" name="Line 532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5" name="Line 533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686" name="Line 534"/>
            <p:cNvSpPr>
              <a:spLocks noChangeShapeType="1"/>
            </p:cNvSpPr>
            <p:nvPr/>
          </p:nvSpPr>
          <p:spPr bwMode="auto">
            <a:xfrm>
              <a:off x="1461" y="3095"/>
              <a:ext cx="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687" name="Group 535"/>
            <p:cNvGrpSpPr>
              <a:grpSpLocks/>
            </p:cNvGrpSpPr>
            <p:nvPr/>
          </p:nvGrpSpPr>
          <p:grpSpPr bwMode="auto">
            <a:xfrm>
              <a:off x="1462" y="2945"/>
              <a:ext cx="160" cy="89"/>
              <a:chOff x="2604" y="10934"/>
              <a:chExt cx="430" cy="116"/>
            </a:xfrm>
          </p:grpSpPr>
          <p:sp>
            <p:nvSpPr>
              <p:cNvPr id="177688" name="Line 536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89" name="Line 537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0" name="Line 538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91" name="Group 539"/>
            <p:cNvGrpSpPr>
              <a:grpSpLocks/>
            </p:cNvGrpSpPr>
            <p:nvPr/>
          </p:nvGrpSpPr>
          <p:grpSpPr bwMode="auto">
            <a:xfrm flipV="1">
              <a:off x="1462" y="2583"/>
              <a:ext cx="160" cy="43"/>
              <a:chOff x="2604" y="10934"/>
              <a:chExt cx="430" cy="116"/>
            </a:xfrm>
          </p:grpSpPr>
          <p:sp>
            <p:nvSpPr>
              <p:cNvPr id="177692" name="Line 540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3" name="Line 541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4" name="Line 542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95" name="Group 543"/>
            <p:cNvGrpSpPr>
              <a:grpSpLocks/>
            </p:cNvGrpSpPr>
            <p:nvPr/>
          </p:nvGrpSpPr>
          <p:grpSpPr bwMode="auto">
            <a:xfrm>
              <a:off x="1462" y="3473"/>
              <a:ext cx="160" cy="150"/>
              <a:chOff x="2604" y="10934"/>
              <a:chExt cx="430" cy="116"/>
            </a:xfrm>
          </p:grpSpPr>
          <p:sp>
            <p:nvSpPr>
              <p:cNvPr id="177696" name="Line 544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7" name="Line 545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98" name="Line 546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699" name="Group 547"/>
            <p:cNvGrpSpPr>
              <a:grpSpLocks/>
            </p:cNvGrpSpPr>
            <p:nvPr/>
          </p:nvGrpSpPr>
          <p:grpSpPr bwMode="auto">
            <a:xfrm>
              <a:off x="1462" y="3533"/>
              <a:ext cx="160" cy="129"/>
              <a:chOff x="2604" y="10934"/>
              <a:chExt cx="430" cy="116"/>
            </a:xfrm>
          </p:grpSpPr>
          <p:sp>
            <p:nvSpPr>
              <p:cNvPr id="177700" name="Line 548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1" name="Line 549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2" name="Line 550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03" name="Group 551"/>
            <p:cNvGrpSpPr>
              <a:grpSpLocks/>
            </p:cNvGrpSpPr>
            <p:nvPr/>
          </p:nvGrpSpPr>
          <p:grpSpPr bwMode="auto">
            <a:xfrm>
              <a:off x="1462" y="3605"/>
              <a:ext cx="160" cy="89"/>
              <a:chOff x="2604" y="10934"/>
              <a:chExt cx="430" cy="116"/>
            </a:xfrm>
          </p:grpSpPr>
          <p:sp>
            <p:nvSpPr>
              <p:cNvPr id="177704" name="Line 552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5" name="Line 553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6" name="Line 554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07" name="Group 555"/>
            <p:cNvGrpSpPr>
              <a:grpSpLocks/>
            </p:cNvGrpSpPr>
            <p:nvPr/>
          </p:nvGrpSpPr>
          <p:grpSpPr bwMode="auto">
            <a:xfrm>
              <a:off x="1462" y="3667"/>
              <a:ext cx="160" cy="195"/>
              <a:chOff x="2604" y="10934"/>
              <a:chExt cx="430" cy="116"/>
            </a:xfrm>
          </p:grpSpPr>
          <p:sp>
            <p:nvSpPr>
              <p:cNvPr id="177708" name="Line 556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09" name="Line 557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0" name="Line 558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11" name="Group 559"/>
            <p:cNvGrpSpPr>
              <a:grpSpLocks/>
            </p:cNvGrpSpPr>
            <p:nvPr/>
          </p:nvGrpSpPr>
          <p:grpSpPr bwMode="auto">
            <a:xfrm>
              <a:off x="1462" y="3754"/>
              <a:ext cx="160" cy="118"/>
              <a:chOff x="2604" y="10934"/>
              <a:chExt cx="430" cy="116"/>
            </a:xfrm>
          </p:grpSpPr>
          <p:sp>
            <p:nvSpPr>
              <p:cNvPr id="177712" name="Line 560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3" name="Line 561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4" name="Line 562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15" name="Group 563"/>
            <p:cNvGrpSpPr>
              <a:grpSpLocks/>
            </p:cNvGrpSpPr>
            <p:nvPr/>
          </p:nvGrpSpPr>
          <p:grpSpPr bwMode="auto">
            <a:xfrm>
              <a:off x="1462" y="3816"/>
              <a:ext cx="160" cy="75"/>
              <a:chOff x="2604" y="10934"/>
              <a:chExt cx="430" cy="116"/>
            </a:xfrm>
          </p:grpSpPr>
          <p:sp>
            <p:nvSpPr>
              <p:cNvPr id="177716" name="Line 564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7" name="Line 565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18" name="Line 566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19" name="Group 567"/>
            <p:cNvGrpSpPr>
              <a:grpSpLocks/>
            </p:cNvGrpSpPr>
            <p:nvPr/>
          </p:nvGrpSpPr>
          <p:grpSpPr bwMode="auto">
            <a:xfrm>
              <a:off x="1462" y="3858"/>
              <a:ext cx="160" cy="52"/>
              <a:chOff x="2604" y="10934"/>
              <a:chExt cx="430" cy="116"/>
            </a:xfrm>
          </p:grpSpPr>
          <p:sp>
            <p:nvSpPr>
              <p:cNvPr id="177720" name="Line 568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1" name="Line 569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2" name="Line 570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23" name="Group 571"/>
            <p:cNvGrpSpPr>
              <a:grpSpLocks/>
            </p:cNvGrpSpPr>
            <p:nvPr/>
          </p:nvGrpSpPr>
          <p:grpSpPr bwMode="auto">
            <a:xfrm flipV="1">
              <a:off x="1462" y="3937"/>
              <a:ext cx="160" cy="47"/>
              <a:chOff x="2604" y="10934"/>
              <a:chExt cx="430" cy="116"/>
            </a:xfrm>
          </p:grpSpPr>
          <p:sp>
            <p:nvSpPr>
              <p:cNvPr id="177724" name="Line 572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5" name="Line 573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6" name="Line 574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27" name="Group 575"/>
            <p:cNvGrpSpPr>
              <a:grpSpLocks/>
            </p:cNvGrpSpPr>
            <p:nvPr/>
          </p:nvGrpSpPr>
          <p:grpSpPr bwMode="auto">
            <a:xfrm flipV="1">
              <a:off x="1461" y="3957"/>
              <a:ext cx="160" cy="81"/>
              <a:chOff x="2604" y="10934"/>
              <a:chExt cx="430" cy="116"/>
            </a:xfrm>
          </p:grpSpPr>
          <p:sp>
            <p:nvSpPr>
              <p:cNvPr id="177728" name="Line 576"/>
              <p:cNvSpPr>
                <a:spLocks noChangeShapeType="1"/>
              </p:cNvSpPr>
              <p:nvPr/>
            </p:nvSpPr>
            <p:spPr bwMode="auto">
              <a:xfrm flipV="1">
                <a:off x="2891" y="10934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29" name="Line 577"/>
              <p:cNvSpPr>
                <a:spLocks noChangeShapeType="1"/>
              </p:cNvSpPr>
              <p:nvPr/>
            </p:nvSpPr>
            <p:spPr bwMode="auto">
              <a:xfrm>
                <a:off x="2753" y="11049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30" name="Line 578"/>
              <p:cNvSpPr>
                <a:spLocks noChangeShapeType="1"/>
              </p:cNvSpPr>
              <p:nvPr/>
            </p:nvSpPr>
            <p:spPr bwMode="auto">
              <a:xfrm flipH="1" flipV="1">
                <a:off x="2604" y="10935"/>
                <a:ext cx="143" cy="11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731" name="Line 579"/>
            <p:cNvSpPr>
              <a:spLocks noChangeShapeType="1"/>
            </p:cNvSpPr>
            <p:nvPr/>
          </p:nvSpPr>
          <p:spPr bwMode="auto">
            <a:xfrm>
              <a:off x="1459" y="2561"/>
              <a:ext cx="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2" name="Line 580"/>
            <p:cNvSpPr>
              <a:spLocks noChangeShapeType="1"/>
            </p:cNvSpPr>
            <p:nvPr/>
          </p:nvSpPr>
          <p:spPr bwMode="auto">
            <a:xfrm>
              <a:off x="1460" y="2755"/>
              <a:ext cx="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3" name="Line 581"/>
            <p:cNvSpPr>
              <a:spLocks noChangeShapeType="1"/>
            </p:cNvSpPr>
            <p:nvPr/>
          </p:nvSpPr>
          <p:spPr bwMode="auto">
            <a:xfrm>
              <a:off x="1461" y="2866"/>
              <a:ext cx="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4" name="Line 582"/>
            <p:cNvSpPr>
              <a:spLocks noChangeShapeType="1"/>
            </p:cNvSpPr>
            <p:nvPr/>
          </p:nvSpPr>
          <p:spPr bwMode="auto">
            <a:xfrm>
              <a:off x="1461" y="3184"/>
              <a:ext cx="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5" name="Line 583"/>
            <p:cNvSpPr>
              <a:spLocks noChangeShapeType="1"/>
            </p:cNvSpPr>
            <p:nvPr/>
          </p:nvSpPr>
          <p:spPr bwMode="auto">
            <a:xfrm>
              <a:off x="1461" y="3407"/>
              <a:ext cx="16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6" name="Line 584"/>
            <p:cNvSpPr>
              <a:spLocks noChangeShapeType="1"/>
            </p:cNvSpPr>
            <p:nvPr/>
          </p:nvSpPr>
          <p:spPr bwMode="auto">
            <a:xfrm>
              <a:off x="1462" y="3924"/>
              <a:ext cx="163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7" name="Line 585"/>
            <p:cNvSpPr>
              <a:spLocks noChangeShapeType="1"/>
            </p:cNvSpPr>
            <p:nvPr/>
          </p:nvSpPr>
          <p:spPr bwMode="auto">
            <a:xfrm flipH="1">
              <a:off x="1438" y="3664"/>
              <a:ext cx="0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38" name="Rectangle 586"/>
            <p:cNvSpPr>
              <a:spLocks noChangeArrowheads="1"/>
            </p:cNvSpPr>
            <p:nvPr/>
          </p:nvSpPr>
          <p:spPr bwMode="auto">
            <a:xfrm>
              <a:off x="2138" y="3735"/>
              <a:ext cx="26" cy="250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742" name="Group 590"/>
          <p:cNvGrpSpPr>
            <a:grpSpLocks/>
          </p:cNvGrpSpPr>
          <p:nvPr/>
        </p:nvGrpSpPr>
        <p:grpSpPr bwMode="auto">
          <a:xfrm>
            <a:off x="5138738" y="3797300"/>
            <a:ext cx="1871662" cy="1981200"/>
            <a:chOff x="2277" y="2428"/>
            <a:chExt cx="1179" cy="1176"/>
          </a:xfrm>
        </p:grpSpPr>
        <p:sp>
          <p:nvSpPr>
            <p:cNvPr id="177743" name="Rectangle 591"/>
            <p:cNvSpPr>
              <a:spLocks noChangeArrowheads="1"/>
            </p:cNvSpPr>
            <p:nvPr/>
          </p:nvSpPr>
          <p:spPr bwMode="auto">
            <a:xfrm>
              <a:off x="2605" y="2601"/>
              <a:ext cx="372" cy="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744" name="Rectangle 592"/>
            <p:cNvSpPr>
              <a:spLocks noChangeArrowheads="1"/>
            </p:cNvSpPr>
            <p:nvPr/>
          </p:nvSpPr>
          <p:spPr bwMode="auto">
            <a:xfrm>
              <a:off x="2479" y="2533"/>
              <a:ext cx="63" cy="107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745" name="Text Box 593"/>
            <p:cNvSpPr txBox="1">
              <a:spLocks noChangeArrowheads="1"/>
            </p:cNvSpPr>
            <p:nvPr/>
          </p:nvSpPr>
          <p:spPr bwMode="auto">
            <a:xfrm>
              <a:off x="2607" y="2527"/>
              <a:ext cx="281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wmc617</a:t>
              </a:r>
              <a:endParaRPr lang="en-US"/>
            </a:p>
          </p:txBody>
        </p:sp>
        <p:sp>
          <p:nvSpPr>
            <p:cNvPr id="177746" name="Text Box 594"/>
            <p:cNvSpPr txBox="1">
              <a:spLocks noChangeArrowheads="1"/>
            </p:cNvSpPr>
            <p:nvPr/>
          </p:nvSpPr>
          <p:spPr bwMode="auto">
            <a:xfrm>
              <a:off x="2641" y="2593"/>
              <a:ext cx="518" cy="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1" i="1" dirty="0">
                  <a:solidFill>
                    <a:srgbClr val="FF3300"/>
                  </a:solidFill>
                </a:rPr>
                <a:t>Lpx-B1.1</a:t>
              </a:r>
              <a:endParaRPr lang="en-US" sz="2400" b="1" dirty="0">
                <a:solidFill>
                  <a:srgbClr val="FF3300"/>
                </a:solidFill>
              </a:endParaRPr>
            </a:p>
          </p:txBody>
        </p:sp>
        <p:sp>
          <p:nvSpPr>
            <p:cNvPr id="177747" name="Text Box 595"/>
            <p:cNvSpPr txBox="1">
              <a:spLocks noChangeArrowheads="1"/>
            </p:cNvSpPr>
            <p:nvPr/>
          </p:nvSpPr>
          <p:spPr bwMode="auto">
            <a:xfrm>
              <a:off x="2607" y="2845"/>
              <a:ext cx="281" cy="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gwm113</a:t>
              </a:r>
              <a:endParaRPr lang="en-US"/>
            </a:p>
          </p:txBody>
        </p:sp>
        <p:sp>
          <p:nvSpPr>
            <p:cNvPr id="177748" name="Text Box 596"/>
            <p:cNvSpPr txBox="1">
              <a:spLocks noChangeArrowheads="1"/>
            </p:cNvSpPr>
            <p:nvPr/>
          </p:nvSpPr>
          <p:spPr bwMode="auto">
            <a:xfrm>
              <a:off x="2607" y="2926"/>
              <a:ext cx="281" cy="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barc337</a:t>
              </a:r>
              <a:endParaRPr lang="en-US"/>
            </a:p>
          </p:txBody>
        </p:sp>
        <p:sp>
          <p:nvSpPr>
            <p:cNvPr id="177749" name="Text Box 597"/>
            <p:cNvSpPr txBox="1">
              <a:spLocks noChangeArrowheads="1"/>
            </p:cNvSpPr>
            <p:nvPr/>
          </p:nvSpPr>
          <p:spPr bwMode="auto">
            <a:xfrm>
              <a:off x="2621" y="3023"/>
              <a:ext cx="835" cy="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gwm540, </a:t>
              </a:r>
              <a:r>
                <a:rPr lang="en-US" sz="800" i="1">
                  <a:solidFill>
                    <a:srgbClr val="0000FF"/>
                  </a:solidFill>
                </a:rPr>
                <a:t>BE443190</a:t>
              </a:r>
              <a:r>
                <a:rPr lang="en-US" sz="800" i="1"/>
                <a:t>, </a:t>
              </a:r>
              <a:r>
                <a:rPr lang="en-US" sz="800" i="1">
                  <a:solidFill>
                    <a:srgbClr val="0000FF"/>
                  </a:solidFill>
                </a:rPr>
                <a:t>BE443253</a:t>
              </a:r>
              <a:endParaRPr lang="en-US"/>
            </a:p>
          </p:txBody>
        </p:sp>
        <p:sp>
          <p:nvSpPr>
            <p:cNvPr id="177750" name="Text Box 598"/>
            <p:cNvSpPr txBox="1">
              <a:spLocks noChangeArrowheads="1"/>
            </p:cNvSpPr>
            <p:nvPr/>
          </p:nvSpPr>
          <p:spPr bwMode="auto">
            <a:xfrm>
              <a:off x="2603" y="3148"/>
              <a:ext cx="28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gwm495</a:t>
              </a:r>
              <a:endParaRPr lang="en-US"/>
            </a:p>
          </p:txBody>
        </p:sp>
        <p:sp>
          <p:nvSpPr>
            <p:cNvPr id="177751" name="Text Box 599"/>
            <p:cNvSpPr txBox="1">
              <a:spLocks noChangeArrowheads="1"/>
            </p:cNvSpPr>
            <p:nvPr/>
          </p:nvSpPr>
          <p:spPr bwMode="auto">
            <a:xfrm>
              <a:off x="2611" y="3243"/>
              <a:ext cx="722" cy="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gwm192, wmc657, gwm165</a:t>
              </a:r>
            </a:p>
            <a:p>
              <a:endParaRPr lang="en-US"/>
            </a:p>
          </p:txBody>
        </p:sp>
        <p:sp>
          <p:nvSpPr>
            <p:cNvPr id="177752" name="Text Box 600"/>
            <p:cNvSpPr txBox="1">
              <a:spLocks noChangeArrowheads="1"/>
            </p:cNvSpPr>
            <p:nvPr/>
          </p:nvSpPr>
          <p:spPr bwMode="auto">
            <a:xfrm>
              <a:off x="2611" y="3355"/>
              <a:ext cx="281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cfd39</a:t>
              </a:r>
              <a:endParaRPr lang="en-US"/>
            </a:p>
          </p:txBody>
        </p:sp>
        <p:sp>
          <p:nvSpPr>
            <p:cNvPr id="177753" name="Text Box 601"/>
            <p:cNvSpPr txBox="1">
              <a:spLocks noChangeArrowheads="1"/>
            </p:cNvSpPr>
            <p:nvPr/>
          </p:nvSpPr>
          <p:spPr bwMode="auto">
            <a:xfrm>
              <a:off x="2605" y="3521"/>
              <a:ext cx="28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wmc47</a:t>
              </a:r>
              <a:endParaRPr lang="en-US"/>
            </a:p>
          </p:txBody>
        </p:sp>
        <p:sp>
          <p:nvSpPr>
            <p:cNvPr id="177754" name="Text Box 602"/>
            <p:cNvSpPr txBox="1">
              <a:spLocks noChangeArrowheads="1"/>
            </p:cNvSpPr>
            <p:nvPr/>
          </p:nvSpPr>
          <p:spPr bwMode="auto">
            <a:xfrm>
              <a:off x="2311" y="2551"/>
              <a:ext cx="81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0.0</a:t>
              </a:r>
            </a:p>
            <a:p>
              <a:endParaRPr lang="en-US"/>
            </a:p>
          </p:txBody>
        </p:sp>
        <p:sp>
          <p:nvSpPr>
            <p:cNvPr id="177755" name="Text Box 603"/>
            <p:cNvSpPr txBox="1">
              <a:spLocks noChangeArrowheads="1"/>
            </p:cNvSpPr>
            <p:nvPr/>
          </p:nvSpPr>
          <p:spPr bwMode="auto">
            <a:xfrm>
              <a:off x="2279" y="2779"/>
              <a:ext cx="14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28.9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56" name="Text Box 604"/>
            <p:cNvSpPr txBox="1">
              <a:spLocks noChangeArrowheads="1"/>
            </p:cNvSpPr>
            <p:nvPr/>
          </p:nvSpPr>
          <p:spPr bwMode="auto">
            <a:xfrm>
              <a:off x="2279" y="2619"/>
              <a:ext cx="14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13.2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57" name="Text Box 605"/>
            <p:cNvSpPr txBox="1">
              <a:spLocks noChangeArrowheads="1"/>
            </p:cNvSpPr>
            <p:nvPr/>
          </p:nvSpPr>
          <p:spPr bwMode="auto">
            <a:xfrm>
              <a:off x="2279" y="2846"/>
              <a:ext cx="148" cy="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37.0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58" name="Text Box 606"/>
            <p:cNvSpPr txBox="1">
              <a:spLocks noChangeArrowheads="1"/>
            </p:cNvSpPr>
            <p:nvPr/>
          </p:nvSpPr>
          <p:spPr bwMode="auto">
            <a:xfrm>
              <a:off x="2277" y="2930"/>
              <a:ext cx="14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38.2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59" name="Text Box 607"/>
            <p:cNvSpPr txBox="1">
              <a:spLocks noChangeArrowheads="1"/>
            </p:cNvSpPr>
            <p:nvPr/>
          </p:nvSpPr>
          <p:spPr bwMode="auto">
            <a:xfrm>
              <a:off x="2284" y="3038"/>
              <a:ext cx="14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39.9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60" name="Text Box 608"/>
            <p:cNvSpPr txBox="1">
              <a:spLocks noChangeArrowheads="1"/>
            </p:cNvSpPr>
            <p:nvPr/>
          </p:nvSpPr>
          <p:spPr bwMode="auto">
            <a:xfrm>
              <a:off x="2280" y="3150"/>
              <a:ext cx="149" cy="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48.9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61" name="Text Box 609"/>
            <p:cNvSpPr txBox="1">
              <a:spLocks noChangeArrowheads="1"/>
            </p:cNvSpPr>
            <p:nvPr/>
          </p:nvSpPr>
          <p:spPr bwMode="auto">
            <a:xfrm>
              <a:off x="2282" y="3263"/>
              <a:ext cx="149" cy="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56.0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62" name="Text Box 610"/>
            <p:cNvSpPr txBox="1">
              <a:spLocks noChangeArrowheads="1"/>
            </p:cNvSpPr>
            <p:nvPr/>
          </p:nvSpPr>
          <p:spPr bwMode="auto">
            <a:xfrm>
              <a:off x="2280" y="3371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74.3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63" name="Text Box 611"/>
            <p:cNvSpPr txBox="1">
              <a:spLocks noChangeArrowheads="1"/>
            </p:cNvSpPr>
            <p:nvPr/>
          </p:nvSpPr>
          <p:spPr bwMode="auto">
            <a:xfrm>
              <a:off x="2282" y="3536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98.2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64" name="Text Box 612"/>
            <p:cNvSpPr txBox="1">
              <a:spLocks noChangeArrowheads="1"/>
            </p:cNvSpPr>
            <p:nvPr/>
          </p:nvSpPr>
          <p:spPr bwMode="auto">
            <a:xfrm>
              <a:off x="2441" y="2428"/>
              <a:ext cx="122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US" sz="1000" b="1"/>
                <a:t>4B</a:t>
              </a:r>
              <a:endParaRPr lang="en-US"/>
            </a:p>
          </p:txBody>
        </p:sp>
        <p:sp>
          <p:nvSpPr>
            <p:cNvPr id="177765" name="Rectangle 613"/>
            <p:cNvSpPr>
              <a:spLocks noChangeArrowheads="1"/>
            </p:cNvSpPr>
            <p:nvPr/>
          </p:nvSpPr>
          <p:spPr bwMode="auto">
            <a:xfrm>
              <a:off x="2480" y="3003"/>
              <a:ext cx="62" cy="67"/>
            </a:xfrm>
            <a:prstGeom prst="rect">
              <a:avLst/>
            </a:prstGeom>
            <a:solidFill>
              <a:srgbClr val="6666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766" name="Group 614"/>
            <p:cNvGrpSpPr>
              <a:grpSpLocks/>
            </p:cNvGrpSpPr>
            <p:nvPr/>
          </p:nvGrpSpPr>
          <p:grpSpPr bwMode="auto">
            <a:xfrm flipV="1">
              <a:off x="2424" y="2811"/>
              <a:ext cx="172" cy="73"/>
              <a:chOff x="5868" y="10954"/>
              <a:chExt cx="430" cy="112"/>
            </a:xfrm>
          </p:grpSpPr>
          <p:sp>
            <p:nvSpPr>
              <p:cNvPr id="177767" name="Line 615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8" name="Line 616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69" name="Line 617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70" name="Group 618"/>
            <p:cNvGrpSpPr>
              <a:grpSpLocks/>
            </p:cNvGrpSpPr>
            <p:nvPr/>
          </p:nvGrpSpPr>
          <p:grpSpPr bwMode="auto">
            <a:xfrm flipV="1">
              <a:off x="2424" y="2882"/>
              <a:ext cx="172" cy="81"/>
              <a:chOff x="5868" y="10954"/>
              <a:chExt cx="430" cy="112"/>
            </a:xfrm>
          </p:grpSpPr>
          <p:sp>
            <p:nvSpPr>
              <p:cNvPr id="177771" name="Line 619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2" name="Line 620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3" name="Line 621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74" name="Group 622"/>
            <p:cNvGrpSpPr>
              <a:grpSpLocks/>
            </p:cNvGrpSpPr>
            <p:nvPr/>
          </p:nvGrpSpPr>
          <p:grpSpPr bwMode="auto">
            <a:xfrm>
              <a:off x="2424" y="2990"/>
              <a:ext cx="172" cy="88"/>
              <a:chOff x="5868" y="10954"/>
              <a:chExt cx="430" cy="112"/>
            </a:xfrm>
          </p:grpSpPr>
          <p:sp>
            <p:nvSpPr>
              <p:cNvPr id="177775" name="Line 623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6" name="Line 624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77" name="Line 625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78" name="Group 626"/>
            <p:cNvGrpSpPr>
              <a:grpSpLocks/>
            </p:cNvGrpSpPr>
            <p:nvPr/>
          </p:nvGrpSpPr>
          <p:grpSpPr bwMode="auto">
            <a:xfrm>
              <a:off x="2424" y="3138"/>
              <a:ext cx="172" cy="155"/>
              <a:chOff x="5868" y="10954"/>
              <a:chExt cx="430" cy="112"/>
            </a:xfrm>
          </p:grpSpPr>
          <p:sp>
            <p:nvSpPr>
              <p:cNvPr id="177779" name="Line 627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0" name="Line 628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1" name="Line 629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782" name="Line 630"/>
            <p:cNvSpPr>
              <a:spLocks noChangeShapeType="1"/>
            </p:cNvSpPr>
            <p:nvPr/>
          </p:nvSpPr>
          <p:spPr bwMode="auto">
            <a:xfrm>
              <a:off x="2423" y="2972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83" name="Line 631"/>
            <p:cNvSpPr>
              <a:spLocks noChangeShapeType="1"/>
            </p:cNvSpPr>
            <p:nvPr/>
          </p:nvSpPr>
          <p:spPr bwMode="auto">
            <a:xfrm>
              <a:off x="2422" y="2586"/>
              <a:ext cx="174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784" name="Line 632"/>
            <p:cNvSpPr>
              <a:spLocks noChangeShapeType="1"/>
            </p:cNvSpPr>
            <p:nvPr/>
          </p:nvSpPr>
          <p:spPr bwMode="auto">
            <a:xfrm>
              <a:off x="2424" y="3569"/>
              <a:ext cx="175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785" name="Group 633"/>
            <p:cNvGrpSpPr>
              <a:grpSpLocks/>
            </p:cNvGrpSpPr>
            <p:nvPr/>
          </p:nvGrpSpPr>
          <p:grpSpPr bwMode="auto">
            <a:xfrm flipV="1">
              <a:off x="2424" y="2655"/>
              <a:ext cx="172" cy="54"/>
              <a:chOff x="5868" y="10954"/>
              <a:chExt cx="430" cy="112"/>
            </a:xfrm>
          </p:grpSpPr>
          <p:sp>
            <p:nvSpPr>
              <p:cNvPr id="177786" name="Line 634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7" name="Line 635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88" name="Line 636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789" name="Text Box 637"/>
            <p:cNvSpPr txBox="1">
              <a:spLocks noChangeArrowheads="1"/>
            </p:cNvSpPr>
            <p:nvPr/>
          </p:nvSpPr>
          <p:spPr bwMode="auto">
            <a:xfrm>
              <a:off x="2611" y="2773"/>
              <a:ext cx="613" cy="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/>
                <a:t>ksm62, wmc48, wmc89</a:t>
              </a:r>
              <a:endParaRPr lang="en-US"/>
            </a:p>
          </p:txBody>
        </p:sp>
        <p:grpSp>
          <p:nvGrpSpPr>
            <p:cNvPr id="177790" name="Group 638"/>
            <p:cNvGrpSpPr>
              <a:grpSpLocks/>
            </p:cNvGrpSpPr>
            <p:nvPr/>
          </p:nvGrpSpPr>
          <p:grpSpPr bwMode="auto">
            <a:xfrm>
              <a:off x="2424" y="3079"/>
              <a:ext cx="172" cy="122"/>
              <a:chOff x="5868" y="10954"/>
              <a:chExt cx="430" cy="112"/>
            </a:xfrm>
          </p:grpSpPr>
          <p:sp>
            <p:nvSpPr>
              <p:cNvPr id="177791" name="Line 639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2" name="Line 640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3" name="Line 641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7794" name="Group 642"/>
            <p:cNvGrpSpPr>
              <a:grpSpLocks/>
            </p:cNvGrpSpPr>
            <p:nvPr/>
          </p:nvGrpSpPr>
          <p:grpSpPr bwMode="auto">
            <a:xfrm flipV="1">
              <a:off x="2424" y="2754"/>
              <a:ext cx="172" cy="53"/>
              <a:chOff x="5868" y="10954"/>
              <a:chExt cx="430" cy="112"/>
            </a:xfrm>
          </p:grpSpPr>
          <p:sp>
            <p:nvSpPr>
              <p:cNvPr id="177795" name="Line 643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6" name="Line 644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97" name="Line 645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798" name="Text Box 646"/>
            <p:cNvSpPr txBox="1">
              <a:spLocks noChangeArrowheads="1"/>
            </p:cNvSpPr>
            <p:nvPr/>
          </p:nvSpPr>
          <p:spPr bwMode="auto">
            <a:xfrm>
              <a:off x="2281" y="2701"/>
              <a:ext cx="14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700"/>
                <a:t>22.2</a:t>
              </a:r>
            </a:p>
            <a:p>
              <a:endParaRPr lang="en-US" sz="700"/>
            </a:p>
            <a:p>
              <a:endParaRPr lang="en-US"/>
            </a:p>
          </p:txBody>
        </p:sp>
        <p:sp>
          <p:nvSpPr>
            <p:cNvPr id="177799" name="Text Box 647"/>
            <p:cNvSpPr txBox="1">
              <a:spLocks noChangeArrowheads="1"/>
            </p:cNvSpPr>
            <p:nvPr/>
          </p:nvSpPr>
          <p:spPr bwMode="auto">
            <a:xfrm>
              <a:off x="2607" y="2710"/>
              <a:ext cx="422" cy="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800" i="1">
                  <a:solidFill>
                    <a:srgbClr val="0000FF"/>
                  </a:solidFill>
                </a:rPr>
                <a:t>BE446304</a:t>
              </a:r>
              <a:endParaRPr lang="en-US"/>
            </a:p>
          </p:txBody>
        </p:sp>
        <p:sp>
          <p:nvSpPr>
            <p:cNvPr id="177800" name="Rectangle 648"/>
            <p:cNvSpPr>
              <a:spLocks noChangeArrowheads="1"/>
            </p:cNvSpPr>
            <p:nvPr/>
          </p:nvSpPr>
          <p:spPr bwMode="auto">
            <a:xfrm>
              <a:off x="3246" y="2540"/>
              <a:ext cx="28" cy="2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7801" name="Group 649"/>
            <p:cNvGrpSpPr>
              <a:grpSpLocks/>
            </p:cNvGrpSpPr>
            <p:nvPr/>
          </p:nvGrpSpPr>
          <p:grpSpPr bwMode="auto">
            <a:xfrm>
              <a:off x="2428" y="3335"/>
              <a:ext cx="172" cy="62"/>
              <a:chOff x="5868" y="10954"/>
              <a:chExt cx="430" cy="112"/>
            </a:xfrm>
          </p:grpSpPr>
          <p:sp>
            <p:nvSpPr>
              <p:cNvPr id="177802" name="Line 650"/>
              <p:cNvSpPr>
                <a:spLocks noChangeShapeType="1"/>
              </p:cNvSpPr>
              <p:nvPr/>
            </p:nvSpPr>
            <p:spPr bwMode="auto">
              <a:xfrm>
                <a:off x="6155" y="10955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3" name="Line 651"/>
              <p:cNvSpPr>
                <a:spLocks noChangeShapeType="1"/>
              </p:cNvSpPr>
              <p:nvPr/>
            </p:nvSpPr>
            <p:spPr bwMode="auto">
              <a:xfrm flipV="1">
                <a:off x="6017" y="10955"/>
                <a:ext cx="132" cy="0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04" name="Line 652"/>
              <p:cNvSpPr>
                <a:spLocks noChangeShapeType="1"/>
              </p:cNvSpPr>
              <p:nvPr/>
            </p:nvSpPr>
            <p:spPr bwMode="auto">
              <a:xfrm flipH="1">
                <a:off x="5868" y="10954"/>
                <a:ext cx="143" cy="11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7805" name="Line 653"/>
            <p:cNvSpPr>
              <a:spLocks noChangeShapeType="1"/>
            </p:cNvSpPr>
            <p:nvPr/>
          </p:nvSpPr>
          <p:spPr bwMode="auto">
            <a:xfrm flipH="1">
              <a:off x="2401" y="2879"/>
              <a:ext cx="0" cy="9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7806" name="Group 654"/>
          <p:cNvGrpSpPr>
            <a:grpSpLocks/>
          </p:cNvGrpSpPr>
          <p:nvPr/>
        </p:nvGrpSpPr>
        <p:grpSpPr bwMode="auto">
          <a:xfrm>
            <a:off x="7658531" y="3166144"/>
            <a:ext cx="3136900" cy="984250"/>
            <a:chOff x="860" y="2006"/>
            <a:chExt cx="1976" cy="620"/>
          </a:xfrm>
        </p:grpSpPr>
        <p:sp>
          <p:nvSpPr>
            <p:cNvPr id="177807" name="Rectangle 655"/>
            <p:cNvSpPr>
              <a:spLocks noChangeArrowheads="1"/>
            </p:cNvSpPr>
            <p:nvPr/>
          </p:nvSpPr>
          <p:spPr bwMode="auto">
            <a:xfrm>
              <a:off x="860" y="2006"/>
              <a:ext cx="1942" cy="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808" name="Text Box 656"/>
            <p:cNvSpPr txBox="1">
              <a:spLocks noChangeArrowheads="1"/>
            </p:cNvSpPr>
            <p:nvPr/>
          </p:nvSpPr>
          <p:spPr bwMode="auto">
            <a:xfrm>
              <a:off x="1159" y="2029"/>
              <a:ext cx="817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1" dirty="0">
                  <a:solidFill>
                    <a:srgbClr val="000000"/>
                  </a:solidFill>
                </a:rPr>
                <a:t>Yellow pigment       Semolina color      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 Pasta color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Protein content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Gluten index</a:t>
              </a:r>
            </a:p>
            <a:p>
              <a:r>
                <a:rPr lang="en-US" sz="1000" b="1" dirty="0">
                  <a:solidFill>
                    <a:srgbClr val="000000"/>
                  </a:solidFill>
                </a:rPr>
                <a:t>SDS sedimentation</a:t>
              </a:r>
              <a:endParaRPr lang="en-US" sz="1600" dirty="0"/>
            </a:p>
          </p:txBody>
        </p:sp>
        <p:sp>
          <p:nvSpPr>
            <p:cNvPr id="177809" name="Text Box 657"/>
            <p:cNvSpPr txBox="1">
              <a:spLocks noChangeArrowheads="1"/>
            </p:cNvSpPr>
            <p:nvPr/>
          </p:nvSpPr>
          <p:spPr bwMode="auto">
            <a:xfrm>
              <a:off x="2125" y="2029"/>
              <a:ext cx="711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r>
                <a:rPr lang="en-US" sz="1000" b="1">
                  <a:solidFill>
                    <a:srgbClr val="000000"/>
                  </a:solidFill>
                </a:rPr>
                <a:t>Mix. Time to peak</a:t>
              </a:r>
            </a:p>
            <a:p>
              <a:r>
                <a:rPr lang="en-US" sz="1000" b="1">
                  <a:solidFill>
                    <a:srgbClr val="000000"/>
                  </a:solidFill>
                </a:rPr>
                <a:t>Mix. Peak height </a:t>
              </a:r>
            </a:p>
            <a:p>
              <a:r>
                <a:rPr lang="en-US" sz="1000" b="1">
                  <a:solidFill>
                    <a:srgbClr val="000000"/>
                  </a:solidFill>
                </a:rPr>
                <a:t>Mix. Peak width</a:t>
              </a:r>
            </a:p>
            <a:p>
              <a:r>
                <a:rPr lang="en-US" sz="1000" b="1">
                  <a:solidFill>
                    <a:srgbClr val="000000"/>
                  </a:solidFill>
                </a:rPr>
                <a:t>Mix. end width</a:t>
              </a:r>
            </a:p>
            <a:p>
              <a:r>
                <a:rPr lang="en-US" sz="1000" b="1">
                  <a:solidFill>
                    <a:srgbClr val="000000"/>
                  </a:solidFill>
                </a:rPr>
                <a:t>Mix end height</a:t>
              </a:r>
            </a:p>
            <a:p>
              <a:r>
                <a:rPr lang="en-US" sz="1000" b="1">
                  <a:solidFill>
                    <a:srgbClr val="000000"/>
                  </a:solidFill>
                </a:rPr>
                <a:t>Cooking firmness</a:t>
              </a:r>
              <a:endParaRPr lang="en-US" sz="1600"/>
            </a:p>
          </p:txBody>
        </p:sp>
        <p:sp>
          <p:nvSpPr>
            <p:cNvPr id="177810" name="Rectangle 658"/>
            <p:cNvSpPr>
              <a:spLocks noChangeArrowheads="1"/>
            </p:cNvSpPr>
            <p:nvPr/>
          </p:nvSpPr>
          <p:spPr bwMode="auto">
            <a:xfrm>
              <a:off x="911" y="2071"/>
              <a:ext cx="224" cy="3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1" name="Rectangle 659"/>
            <p:cNvSpPr>
              <a:spLocks noChangeArrowheads="1"/>
            </p:cNvSpPr>
            <p:nvPr/>
          </p:nvSpPr>
          <p:spPr bwMode="auto">
            <a:xfrm>
              <a:off x="909" y="2165"/>
              <a:ext cx="225" cy="33"/>
            </a:xfrm>
            <a:prstGeom prst="rect">
              <a:avLst/>
            </a:prstGeom>
            <a:solidFill>
              <a:srgbClr val="66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2" name="Rectangle 660"/>
            <p:cNvSpPr>
              <a:spLocks noChangeArrowheads="1"/>
            </p:cNvSpPr>
            <p:nvPr/>
          </p:nvSpPr>
          <p:spPr bwMode="auto">
            <a:xfrm>
              <a:off x="911" y="2263"/>
              <a:ext cx="224" cy="3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3" name="Rectangle 661"/>
            <p:cNvSpPr>
              <a:spLocks noChangeArrowheads="1"/>
            </p:cNvSpPr>
            <p:nvPr/>
          </p:nvSpPr>
          <p:spPr bwMode="auto">
            <a:xfrm>
              <a:off x="1862" y="2068"/>
              <a:ext cx="225" cy="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4" name="Rectangle 662"/>
            <p:cNvSpPr>
              <a:spLocks noChangeArrowheads="1"/>
            </p:cNvSpPr>
            <p:nvPr/>
          </p:nvSpPr>
          <p:spPr bwMode="auto">
            <a:xfrm>
              <a:off x="908" y="2541"/>
              <a:ext cx="231" cy="2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5" name="Rectangle 663"/>
            <p:cNvSpPr>
              <a:spLocks noChangeArrowheads="1"/>
            </p:cNvSpPr>
            <p:nvPr/>
          </p:nvSpPr>
          <p:spPr bwMode="auto">
            <a:xfrm>
              <a:off x="910" y="2353"/>
              <a:ext cx="225" cy="3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6" name="Rectangle 664"/>
            <p:cNvSpPr>
              <a:spLocks noChangeArrowheads="1"/>
            </p:cNvSpPr>
            <p:nvPr/>
          </p:nvSpPr>
          <p:spPr bwMode="auto">
            <a:xfrm>
              <a:off x="909" y="2454"/>
              <a:ext cx="225" cy="33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en-US" sz="1400"/>
            </a:p>
          </p:txBody>
        </p:sp>
        <p:sp>
          <p:nvSpPr>
            <p:cNvPr id="177817" name="Rectangle 665"/>
            <p:cNvSpPr>
              <a:spLocks noChangeArrowheads="1"/>
            </p:cNvSpPr>
            <p:nvPr/>
          </p:nvSpPr>
          <p:spPr bwMode="auto">
            <a:xfrm>
              <a:off x="1862" y="2163"/>
              <a:ext cx="225" cy="32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8" name="Rectangle 666"/>
            <p:cNvSpPr>
              <a:spLocks noChangeArrowheads="1"/>
            </p:cNvSpPr>
            <p:nvPr/>
          </p:nvSpPr>
          <p:spPr bwMode="auto">
            <a:xfrm>
              <a:off x="1862" y="2354"/>
              <a:ext cx="225" cy="32"/>
            </a:xfrm>
            <a:prstGeom prst="rect">
              <a:avLst/>
            </a:prstGeom>
            <a:solidFill>
              <a:srgbClr val="CC66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19" name="Rectangle 667"/>
            <p:cNvSpPr>
              <a:spLocks noChangeArrowheads="1"/>
            </p:cNvSpPr>
            <p:nvPr/>
          </p:nvSpPr>
          <p:spPr bwMode="auto">
            <a:xfrm>
              <a:off x="1862" y="2455"/>
              <a:ext cx="225" cy="32"/>
            </a:xfrm>
            <a:prstGeom prst="rect">
              <a:avLst/>
            </a:prstGeom>
            <a:solidFill>
              <a:srgbClr val="99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20" name="Rectangle 668"/>
            <p:cNvSpPr>
              <a:spLocks noChangeArrowheads="1"/>
            </p:cNvSpPr>
            <p:nvPr/>
          </p:nvSpPr>
          <p:spPr bwMode="auto">
            <a:xfrm>
              <a:off x="1868" y="2544"/>
              <a:ext cx="225" cy="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77821" name="Rectangle 669"/>
            <p:cNvSpPr>
              <a:spLocks noChangeArrowheads="1"/>
            </p:cNvSpPr>
            <p:nvPr/>
          </p:nvSpPr>
          <p:spPr bwMode="auto">
            <a:xfrm>
              <a:off x="1861" y="2251"/>
              <a:ext cx="225" cy="32"/>
            </a:xfrm>
            <a:prstGeom prst="rect">
              <a:avLst/>
            </a:prstGeom>
            <a:solidFill>
              <a:srgbClr val="FF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788C62A-0176-406F-AE04-B5F8C7CBB3F9}"/>
              </a:ext>
            </a:extLst>
          </p:cNvPr>
          <p:cNvGrpSpPr/>
          <p:nvPr/>
        </p:nvGrpSpPr>
        <p:grpSpPr>
          <a:xfrm>
            <a:off x="6751638" y="4214812"/>
            <a:ext cx="5210437" cy="2448134"/>
            <a:chOff x="6751638" y="4214812"/>
            <a:chExt cx="5210437" cy="2448134"/>
          </a:xfrm>
        </p:grpSpPr>
        <p:grpSp>
          <p:nvGrpSpPr>
            <p:cNvPr id="2" name="Group 1"/>
            <p:cNvGrpSpPr/>
            <p:nvPr/>
          </p:nvGrpSpPr>
          <p:grpSpPr>
            <a:xfrm>
              <a:off x="6751638" y="4214812"/>
              <a:ext cx="5210437" cy="2448134"/>
              <a:chOff x="4711270" y="4173603"/>
              <a:chExt cx="5210437" cy="2448134"/>
            </a:xfrm>
          </p:grpSpPr>
          <p:pic>
            <p:nvPicPr>
              <p:cNvPr id="177158" name="Picture 6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0439" y="4410349"/>
                <a:ext cx="3436938" cy="2211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7159" name="Text Box 7"/>
              <p:cNvSpPr txBox="1">
                <a:spLocks noChangeArrowheads="1"/>
              </p:cNvSpPr>
              <p:nvPr/>
            </p:nvSpPr>
            <p:spPr bwMode="auto">
              <a:xfrm>
                <a:off x="9105137" y="5020031"/>
                <a:ext cx="81657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 dirty="0">
                    <a:solidFill>
                      <a:srgbClr val="FF3300"/>
                    </a:solidFill>
                  </a:rPr>
                  <a:t>Lpx-B1.1</a:t>
                </a:r>
              </a:p>
            </p:txBody>
          </p:sp>
          <p:sp>
            <p:nvSpPr>
              <p:cNvPr id="177739" name="Line 587"/>
              <p:cNvSpPr>
                <a:spLocks noChangeShapeType="1"/>
              </p:cNvSpPr>
              <p:nvPr/>
            </p:nvSpPr>
            <p:spPr bwMode="auto">
              <a:xfrm>
                <a:off x="4711270" y="4173603"/>
                <a:ext cx="1467280" cy="1602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41" name="Text Box 589"/>
              <p:cNvSpPr txBox="1">
                <a:spLocks noChangeArrowheads="1"/>
              </p:cNvSpPr>
              <p:nvPr/>
            </p:nvSpPr>
            <p:spPr bwMode="auto">
              <a:xfrm>
                <a:off x="7499350" y="4989513"/>
                <a:ext cx="1069203" cy="1384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900"/>
                  <a:t>Five year-location data</a:t>
                </a:r>
              </a:p>
            </p:txBody>
          </p:sp>
        </p:grpSp>
        <p:sp>
          <p:nvSpPr>
            <p:cNvPr id="671" name="Text Box 449">
              <a:extLst>
                <a:ext uri="{FF2B5EF4-FFF2-40B4-BE49-F238E27FC236}">
                  <a16:creationId xmlns:a16="http://schemas.microsoft.com/office/drawing/2014/main" id="{DF782E0F-3DE3-427E-882D-75F43D170F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2326" y="4258318"/>
              <a:ext cx="1662315" cy="1615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050" dirty="0">
                  <a:highlight>
                    <a:srgbClr val="FFFF00"/>
                  </a:highlight>
                </a:rPr>
                <a:t>Yellow pigment in Pasta  ONLY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020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41475" y="31751"/>
            <a:ext cx="8315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</a:rPr>
              <a:t>A </a:t>
            </a:r>
            <a:r>
              <a:rPr lang="en-US" sz="2400" i="1" dirty="0">
                <a:solidFill>
                  <a:srgbClr val="000099"/>
                </a:solidFill>
              </a:rPr>
              <a:t>LIPOXYGENASE </a:t>
            </a:r>
            <a:r>
              <a:rPr lang="en-US" sz="2400" dirty="0">
                <a:solidFill>
                  <a:srgbClr val="000099"/>
                </a:solidFill>
              </a:rPr>
              <a:t>deletion is associated with stable pasta color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27200" y="457200"/>
            <a:ext cx="7863840" cy="36576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7" name="Group 188"/>
          <p:cNvGrpSpPr>
            <a:grpSpLocks/>
          </p:cNvGrpSpPr>
          <p:nvPr/>
        </p:nvGrpSpPr>
        <p:grpSpPr bwMode="auto">
          <a:xfrm>
            <a:off x="1073917" y="918865"/>
            <a:ext cx="9303378" cy="1699695"/>
            <a:chOff x="132" y="2387"/>
            <a:chExt cx="5532" cy="1108"/>
          </a:xfrm>
        </p:grpSpPr>
        <p:grpSp>
          <p:nvGrpSpPr>
            <p:cNvPr id="8" name="Group 189"/>
            <p:cNvGrpSpPr>
              <a:grpSpLocks/>
            </p:cNvGrpSpPr>
            <p:nvPr/>
          </p:nvGrpSpPr>
          <p:grpSpPr bwMode="auto">
            <a:xfrm>
              <a:off x="3175" y="2387"/>
              <a:ext cx="2489" cy="1108"/>
              <a:chOff x="3253" y="2384"/>
              <a:chExt cx="2057" cy="1058"/>
            </a:xfrm>
          </p:grpSpPr>
          <p:grpSp>
            <p:nvGrpSpPr>
              <p:cNvPr id="9" name="Group 190"/>
              <p:cNvGrpSpPr>
                <a:grpSpLocks/>
              </p:cNvGrpSpPr>
              <p:nvPr/>
            </p:nvGrpSpPr>
            <p:grpSpPr bwMode="auto">
              <a:xfrm>
                <a:off x="3253" y="2384"/>
                <a:ext cx="1008" cy="1058"/>
                <a:chOff x="2341" y="3092"/>
                <a:chExt cx="1008" cy="1058"/>
              </a:xfrm>
            </p:grpSpPr>
            <p:sp>
              <p:nvSpPr>
                <p:cNvPr id="23608" name="Rectangle 191"/>
                <p:cNvSpPr>
                  <a:spLocks noChangeArrowheads="1"/>
                </p:cNvSpPr>
                <p:nvPr/>
              </p:nvSpPr>
              <p:spPr bwMode="auto">
                <a:xfrm>
                  <a:off x="2341" y="3092"/>
                  <a:ext cx="1008" cy="1058"/>
                </a:xfrm>
                <a:prstGeom prst="rect">
                  <a:avLst/>
                </a:prstGeom>
                <a:solidFill>
                  <a:srgbClr val="FFFF99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09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80" y="3356"/>
                  <a:ext cx="809" cy="59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0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480" y="3868"/>
                  <a:ext cx="8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1" name="Line 194"/>
                <p:cNvSpPr>
                  <a:spLocks noChangeShapeType="1"/>
                </p:cNvSpPr>
                <p:nvPr/>
              </p:nvSpPr>
              <p:spPr bwMode="auto">
                <a:xfrm>
                  <a:off x="2480" y="3696"/>
                  <a:ext cx="815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2" name="Line 195"/>
                <p:cNvSpPr>
                  <a:spLocks noChangeShapeType="1"/>
                </p:cNvSpPr>
                <p:nvPr/>
              </p:nvSpPr>
              <p:spPr bwMode="auto">
                <a:xfrm>
                  <a:off x="2480" y="3528"/>
                  <a:ext cx="81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3" name="Line 196"/>
                <p:cNvSpPr>
                  <a:spLocks noChangeShapeType="1"/>
                </p:cNvSpPr>
                <p:nvPr/>
              </p:nvSpPr>
              <p:spPr bwMode="auto">
                <a:xfrm>
                  <a:off x="2480" y="3356"/>
                  <a:ext cx="809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4" name="Rectangle 197"/>
                <p:cNvSpPr>
                  <a:spLocks noChangeArrowheads="1"/>
                </p:cNvSpPr>
                <p:nvPr/>
              </p:nvSpPr>
              <p:spPr bwMode="auto">
                <a:xfrm>
                  <a:off x="2480" y="3356"/>
                  <a:ext cx="809" cy="596"/>
                </a:xfrm>
                <a:prstGeom prst="rect">
                  <a:avLst/>
                </a:prstGeom>
                <a:noFill/>
                <a:ln w="635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5" name="Rectangle 198"/>
                <p:cNvSpPr>
                  <a:spLocks noChangeArrowheads="1"/>
                </p:cNvSpPr>
                <p:nvPr/>
              </p:nvSpPr>
              <p:spPr bwMode="auto">
                <a:xfrm>
                  <a:off x="2595" y="3406"/>
                  <a:ext cx="151" cy="546"/>
                </a:xfrm>
                <a:prstGeom prst="rect">
                  <a:avLst/>
                </a:prstGeom>
                <a:solidFill>
                  <a:srgbClr val="C0C0C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6" name="Rectangle 199"/>
                <p:cNvSpPr>
                  <a:spLocks noChangeArrowheads="1"/>
                </p:cNvSpPr>
                <p:nvPr/>
              </p:nvSpPr>
              <p:spPr bwMode="auto">
                <a:xfrm>
                  <a:off x="2976" y="3893"/>
                  <a:ext cx="156" cy="59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7" name="Line 200"/>
                <p:cNvSpPr>
                  <a:spLocks noChangeShapeType="1"/>
                </p:cNvSpPr>
                <p:nvPr/>
              </p:nvSpPr>
              <p:spPr bwMode="auto">
                <a:xfrm flipV="1">
                  <a:off x="2671" y="3381"/>
                  <a:ext cx="0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8" name="Line 201"/>
                <p:cNvSpPr>
                  <a:spLocks noChangeShapeType="1"/>
                </p:cNvSpPr>
                <p:nvPr/>
              </p:nvSpPr>
              <p:spPr bwMode="auto">
                <a:xfrm>
                  <a:off x="2659" y="3381"/>
                  <a:ext cx="27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9" name="Line 202"/>
                <p:cNvSpPr>
                  <a:spLocks noChangeShapeType="1"/>
                </p:cNvSpPr>
                <p:nvPr/>
              </p:nvSpPr>
              <p:spPr bwMode="auto">
                <a:xfrm flipV="1">
                  <a:off x="3052" y="3868"/>
                  <a:ext cx="0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0" name="Line 203"/>
                <p:cNvSpPr>
                  <a:spLocks noChangeShapeType="1"/>
                </p:cNvSpPr>
                <p:nvPr/>
              </p:nvSpPr>
              <p:spPr bwMode="auto">
                <a:xfrm>
                  <a:off x="3040" y="3868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1" name="Line 204"/>
                <p:cNvSpPr>
                  <a:spLocks noChangeShapeType="1"/>
                </p:cNvSpPr>
                <p:nvPr/>
              </p:nvSpPr>
              <p:spPr bwMode="auto">
                <a:xfrm>
                  <a:off x="2480" y="3356"/>
                  <a:ext cx="0" cy="59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2" name="Line 205"/>
                <p:cNvSpPr>
                  <a:spLocks noChangeShapeType="1"/>
                </p:cNvSpPr>
                <p:nvPr/>
              </p:nvSpPr>
              <p:spPr bwMode="auto">
                <a:xfrm>
                  <a:off x="2468" y="3952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3" name="Line 206"/>
                <p:cNvSpPr>
                  <a:spLocks noChangeShapeType="1"/>
                </p:cNvSpPr>
                <p:nvPr/>
              </p:nvSpPr>
              <p:spPr bwMode="auto">
                <a:xfrm>
                  <a:off x="2468" y="3868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4" name="Line 207"/>
                <p:cNvSpPr>
                  <a:spLocks noChangeShapeType="1"/>
                </p:cNvSpPr>
                <p:nvPr/>
              </p:nvSpPr>
              <p:spPr bwMode="auto">
                <a:xfrm>
                  <a:off x="2468" y="3696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5" name="Line 208"/>
                <p:cNvSpPr>
                  <a:spLocks noChangeShapeType="1"/>
                </p:cNvSpPr>
                <p:nvPr/>
              </p:nvSpPr>
              <p:spPr bwMode="auto">
                <a:xfrm>
                  <a:off x="2468" y="352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6" name="Line 209"/>
                <p:cNvSpPr>
                  <a:spLocks noChangeShapeType="1"/>
                </p:cNvSpPr>
                <p:nvPr/>
              </p:nvSpPr>
              <p:spPr bwMode="auto">
                <a:xfrm>
                  <a:off x="2468" y="3356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7" name="Line 210"/>
                <p:cNvSpPr>
                  <a:spLocks noChangeShapeType="1"/>
                </p:cNvSpPr>
                <p:nvPr/>
              </p:nvSpPr>
              <p:spPr bwMode="auto">
                <a:xfrm flipV="1">
                  <a:off x="2480" y="3946"/>
                  <a:ext cx="815" cy="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8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2480" y="3952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9" name="Line 212"/>
                <p:cNvSpPr>
                  <a:spLocks noChangeShapeType="1"/>
                </p:cNvSpPr>
                <p:nvPr/>
              </p:nvSpPr>
              <p:spPr bwMode="auto">
                <a:xfrm flipV="1">
                  <a:off x="2861" y="3952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30" name="Line 213"/>
                <p:cNvSpPr>
                  <a:spLocks noChangeShapeType="1"/>
                </p:cNvSpPr>
                <p:nvPr/>
              </p:nvSpPr>
              <p:spPr bwMode="auto">
                <a:xfrm flipV="1">
                  <a:off x="3246" y="3952"/>
                  <a:ext cx="1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31" name="Rectangle 214"/>
                <p:cNvSpPr>
                  <a:spLocks noChangeArrowheads="1"/>
                </p:cNvSpPr>
                <p:nvPr/>
              </p:nvSpPr>
              <p:spPr bwMode="auto">
                <a:xfrm>
                  <a:off x="2522" y="3163"/>
                  <a:ext cx="666" cy="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en-US" sz="1000" b="1" dirty="0">
                      <a:solidFill>
                        <a:srgbClr val="000000"/>
                      </a:solidFill>
                    </a:rPr>
                    <a:t>Lipoxygenase activity</a:t>
                  </a:r>
                  <a:endParaRPr lang="en-US" sz="2000" dirty="0"/>
                </a:p>
              </p:txBody>
            </p:sp>
            <p:sp>
              <p:nvSpPr>
                <p:cNvPr id="23632" name="Rectangle 215"/>
                <p:cNvSpPr>
                  <a:spLocks noChangeArrowheads="1"/>
                </p:cNvSpPr>
                <p:nvPr/>
              </p:nvSpPr>
              <p:spPr bwMode="auto">
                <a:xfrm>
                  <a:off x="2389" y="3839"/>
                  <a:ext cx="65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4.5</a:t>
                  </a:r>
                  <a:endParaRPr lang="en-US" sz="2000" dirty="0"/>
                </a:p>
              </p:txBody>
            </p:sp>
            <p:sp>
              <p:nvSpPr>
                <p:cNvPr id="23633" name="Rectangle 216"/>
                <p:cNvSpPr>
                  <a:spLocks noChangeArrowheads="1"/>
                </p:cNvSpPr>
                <p:nvPr/>
              </p:nvSpPr>
              <p:spPr bwMode="auto">
                <a:xfrm>
                  <a:off x="2389" y="3666"/>
                  <a:ext cx="65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9.0</a:t>
                  </a:r>
                  <a:endParaRPr lang="en-US" sz="2000" dirty="0"/>
                </a:p>
              </p:txBody>
            </p:sp>
            <p:sp>
              <p:nvSpPr>
                <p:cNvPr id="23634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59" y="3499"/>
                  <a:ext cx="99" cy="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13.5</a:t>
                  </a:r>
                  <a:endParaRPr lang="en-US" sz="2000" dirty="0"/>
                </a:p>
              </p:txBody>
            </p:sp>
            <p:sp>
              <p:nvSpPr>
                <p:cNvPr id="23635" name="Rectangle 218"/>
                <p:cNvSpPr>
                  <a:spLocks noChangeArrowheads="1"/>
                </p:cNvSpPr>
                <p:nvPr/>
              </p:nvSpPr>
              <p:spPr bwMode="auto">
                <a:xfrm>
                  <a:off x="2359" y="3327"/>
                  <a:ext cx="111" cy="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18.0</a:t>
                  </a:r>
                  <a:endParaRPr lang="en-US" sz="2000" dirty="0"/>
                </a:p>
              </p:txBody>
            </p:sp>
            <p:sp>
              <p:nvSpPr>
                <p:cNvPr id="23636" name="Rectangle 219"/>
                <p:cNvSpPr>
                  <a:spLocks noChangeArrowheads="1"/>
                </p:cNvSpPr>
                <p:nvPr/>
              </p:nvSpPr>
              <p:spPr bwMode="auto">
                <a:xfrm>
                  <a:off x="2587" y="3960"/>
                  <a:ext cx="190" cy="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/>
                <a:lstStyle/>
                <a:p>
                  <a:r>
                    <a:rPr lang="en-US" sz="800" b="1" dirty="0">
                      <a:solidFill>
                        <a:srgbClr val="000000"/>
                      </a:solidFill>
                    </a:rPr>
                    <a:t>Present</a:t>
                  </a:r>
                  <a:endParaRPr lang="en-US" sz="2000" b="1" dirty="0"/>
                </a:p>
              </p:txBody>
            </p:sp>
            <p:sp>
              <p:nvSpPr>
                <p:cNvPr id="23637" name="Rectangle 220"/>
                <p:cNvSpPr>
                  <a:spLocks noChangeArrowheads="1"/>
                </p:cNvSpPr>
                <p:nvPr/>
              </p:nvSpPr>
              <p:spPr bwMode="auto">
                <a:xfrm>
                  <a:off x="3000" y="3949"/>
                  <a:ext cx="128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900" b="1" dirty="0">
                      <a:solidFill>
                        <a:srgbClr val="000000"/>
                      </a:solidFill>
                    </a:rPr>
                    <a:t>Null</a:t>
                  </a:r>
                  <a:endParaRPr lang="en-US" sz="2400" b="1" dirty="0"/>
                </a:p>
              </p:txBody>
            </p:sp>
            <p:sp>
              <p:nvSpPr>
                <p:cNvPr id="23638" name="Line 221"/>
                <p:cNvSpPr>
                  <a:spLocks noChangeShapeType="1"/>
                </p:cNvSpPr>
                <p:nvPr/>
              </p:nvSpPr>
              <p:spPr bwMode="auto">
                <a:xfrm>
                  <a:off x="2480" y="4043"/>
                  <a:ext cx="73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39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2730" y="4022"/>
                  <a:ext cx="338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0350" tIns="30175" rIns="60350" bIns="30175">
                  <a:spAutoFit/>
                </a:bodyPr>
                <a:lstStyle/>
                <a:p>
                  <a:r>
                    <a:rPr lang="en-US" sz="900" i="1" dirty="0"/>
                    <a:t>Lpx-B1.1</a:t>
                  </a:r>
                  <a:endParaRPr lang="en-US" sz="2000" dirty="0"/>
                </a:p>
              </p:txBody>
            </p:sp>
            <p:sp>
              <p:nvSpPr>
                <p:cNvPr id="23640" name="Text Box 223"/>
                <p:cNvSpPr txBox="1">
                  <a:spLocks noChangeArrowheads="1"/>
                </p:cNvSpPr>
                <p:nvPr/>
              </p:nvSpPr>
              <p:spPr bwMode="auto">
                <a:xfrm>
                  <a:off x="2803" y="3347"/>
                  <a:ext cx="96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0350" tIns="30175" rIns="60350" bIns="30175">
                  <a:spAutoFit/>
                </a:bodyPr>
                <a:lstStyle/>
                <a:p>
                  <a:r>
                    <a:rPr lang="en-US" sz="1000" b="1" dirty="0"/>
                    <a:t>*</a:t>
                  </a:r>
                  <a:endParaRPr lang="en-US" sz="2000" dirty="0"/>
                </a:p>
              </p:txBody>
            </p:sp>
          </p:grpSp>
          <p:grpSp>
            <p:nvGrpSpPr>
              <p:cNvPr id="10" name="Group 224"/>
              <p:cNvGrpSpPr>
                <a:grpSpLocks/>
              </p:cNvGrpSpPr>
              <p:nvPr/>
            </p:nvGrpSpPr>
            <p:grpSpPr bwMode="auto">
              <a:xfrm>
                <a:off x="4278" y="2386"/>
                <a:ext cx="1032" cy="1054"/>
                <a:chOff x="4056" y="3100"/>
                <a:chExt cx="1032" cy="1054"/>
              </a:xfrm>
            </p:grpSpPr>
            <p:sp>
              <p:nvSpPr>
                <p:cNvPr id="23571" name="Rectangle 225"/>
                <p:cNvSpPr>
                  <a:spLocks noChangeArrowheads="1"/>
                </p:cNvSpPr>
                <p:nvPr/>
              </p:nvSpPr>
              <p:spPr bwMode="auto">
                <a:xfrm>
                  <a:off x="4056" y="3100"/>
                  <a:ext cx="1032" cy="1054"/>
                </a:xfrm>
                <a:prstGeom prst="rect">
                  <a:avLst/>
                </a:prstGeom>
                <a:solidFill>
                  <a:srgbClr val="FFFF99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2" name="Rectangle 226"/>
                <p:cNvSpPr>
                  <a:spLocks noChangeArrowheads="1"/>
                </p:cNvSpPr>
                <p:nvPr/>
              </p:nvSpPr>
              <p:spPr bwMode="auto">
                <a:xfrm>
                  <a:off x="4219" y="3344"/>
                  <a:ext cx="773" cy="58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3" name="Line 227"/>
                <p:cNvSpPr>
                  <a:spLocks noChangeShapeType="1"/>
                </p:cNvSpPr>
                <p:nvPr/>
              </p:nvSpPr>
              <p:spPr bwMode="auto">
                <a:xfrm>
                  <a:off x="4219" y="3734"/>
                  <a:ext cx="779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4" name="Line 228"/>
                <p:cNvSpPr>
                  <a:spLocks noChangeShapeType="1"/>
                </p:cNvSpPr>
                <p:nvPr/>
              </p:nvSpPr>
              <p:spPr bwMode="auto">
                <a:xfrm>
                  <a:off x="4219" y="3541"/>
                  <a:ext cx="797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5" name="Line 229"/>
                <p:cNvSpPr>
                  <a:spLocks noChangeShapeType="1"/>
                </p:cNvSpPr>
                <p:nvPr/>
              </p:nvSpPr>
              <p:spPr bwMode="auto">
                <a:xfrm>
                  <a:off x="4219" y="3344"/>
                  <a:ext cx="79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6" name="Rectangle 230"/>
                <p:cNvSpPr>
                  <a:spLocks noChangeArrowheads="1"/>
                </p:cNvSpPr>
                <p:nvPr/>
              </p:nvSpPr>
              <p:spPr bwMode="auto">
                <a:xfrm>
                  <a:off x="4219" y="3344"/>
                  <a:ext cx="785" cy="588"/>
                </a:xfrm>
                <a:prstGeom prst="rect">
                  <a:avLst/>
                </a:prstGeom>
                <a:noFill/>
                <a:ln w="6350">
                  <a:solidFill>
                    <a:srgbClr val="80808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7" name="Rectangle 231"/>
                <p:cNvSpPr>
                  <a:spLocks noChangeArrowheads="1"/>
                </p:cNvSpPr>
                <p:nvPr/>
              </p:nvSpPr>
              <p:spPr bwMode="auto">
                <a:xfrm>
                  <a:off x="4330" y="3709"/>
                  <a:ext cx="155" cy="223"/>
                </a:xfrm>
                <a:prstGeom prst="rect">
                  <a:avLst/>
                </a:prstGeom>
                <a:solidFill>
                  <a:srgbClr val="C0C0C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8" name="Rectangle 232"/>
                <p:cNvSpPr>
                  <a:spLocks noChangeArrowheads="1"/>
                </p:cNvSpPr>
                <p:nvPr/>
              </p:nvSpPr>
              <p:spPr bwMode="auto">
                <a:xfrm>
                  <a:off x="4707" y="3398"/>
                  <a:ext cx="155" cy="534"/>
                </a:xfrm>
                <a:prstGeom prst="rect">
                  <a:avLst/>
                </a:prstGeom>
                <a:solidFill>
                  <a:srgbClr val="000000"/>
                </a:solidFill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9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4405" y="3676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0" name="Line 234"/>
                <p:cNvSpPr>
                  <a:spLocks noChangeShapeType="1"/>
                </p:cNvSpPr>
                <p:nvPr/>
              </p:nvSpPr>
              <p:spPr bwMode="auto">
                <a:xfrm>
                  <a:off x="4393" y="3676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1" name="Line 235"/>
                <p:cNvSpPr>
                  <a:spLocks noChangeShapeType="1"/>
                </p:cNvSpPr>
                <p:nvPr/>
              </p:nvSpPr>
              <p:spPr bwMode="auto">
                <a:xfrm flipV="1">
                  <a:off x="4783" y="3369"/>
                  <a:ext cx="0" cy="2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2" name="Line 236"/>
                <p:cNvSpPr>
                  <a:spLocks noChangeShapeType="1"/>
                </p:cNvSpPr>
                <p:nvPr/>
              </p:nvSpPr>
              <p:spPr bwMode="auto">
                <a:xfrm>
                  <a:off x="4771" y="3369"/>
                  <a:ext cx="28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3" name="Line 237"/>
                <p:cNvSpPr>
                  <a:spLocks noChangeShapeType="1"/>
                </p:cNvSpPr>
                <p:nvPr/>
              </p:nvSpPr>
              <p:spPr bwMode="auto">
                <a:xfrm>
                  <a:off x="4219" y="3344"/>
                  <a:ext cx="0" cy="5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4" name="Line 238"/>
                <p:cNvSpPr>
                  <a:spLocks noChangeShapeType="1"/>
                </p:cNvSpPr>
                <p:nvPr/>
              </p:nvSpPr>
              <p:spPr bwMode="auto">
                <a:xfrm>
                  <a:off x="4207" y="3932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5" name="Line 239"/>
                <p:cNvSpPr>
                  <a:spLocks noChangeShapeType="1"/>
                </p:cNvSpPr>
                <p:nvPr/>
              </p:nvSpPr>
              <p:spPr bwMode="auto">
                <a:xfrm>
                  <a:off x="4207" y="3836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6" name="Line 240"/>
                <p:cNvSpPr>
                  <a:spLocks noChangeShapeType="1"/>
                </p:cNvSpPr>
                <p:nvPr/>
              </p:nvSpPr>
              <p:spPr bwMode="auto">
                <a:xfrm>
                  <a:off x="4207" y="3734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7" name="Line 241"/>
                <p:cNvSpPr>
                  <a:spLocks noChangeShapeType="1"/>
                </p:cNvSpPr>
                <p:nvPr/>
              </p:nvSpPr>
              <p:spPr bwMode="auto">
                <a:xfrm>
                  <a:off x="4207" y="3638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8" name="Line 242"/>
                <p:cNvSpPr>
                  <a:spLocks noChangeShapeType="1"/>
                </p:cNvSpPr>
                <p:nvPr/>
              </p:nvSpPr>
              <p:spPr bwMode="auto">
                <a:xfrm>
                  <a:off x="4207" y="3541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89" name="Line 243"/>
                <p:cNvSpPr>
                  <a:spLocks noChangeShapeType="1"/>
                </p:cNvSpPr>
                <p:nvPr/>
              </p:nvSpPr>
              <p:spPr bwMode="auto">
                <a:xfrm>
                  <a:off x="4207" y="3440"/>
                  <a:ext cx="12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90" name="Line 244"/>
                <p:cNvSpPr>
                  <a:spLocks noChangeShapeType="1"/>
                </p:cNvSpPr>
                <p:nvPr/>
              </p:nvSpPr>
              <p:spPr bwMode="auto">
                <a:xfrm>
                  <a:off x="4207" y="3344"/>
                  <a:ext cx="12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91" name="Line 245"/>
                <p:cNvSpPr>
                  <a:spLocks noChangeShapeType="1"/>
                </p:cNvSpPr>
                <p:nvPr/>
              </p:nvSpPr>
              <p:spPr bwMode="auto">
                <a:xfrm>
                  <a:off x="4219" y="3932"/>
                  <a:ext cx="791" cy="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92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4219" y="3932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93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4596" y="3932"/>
                  <a:ext cx="0" cy="1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94" name="Rectangle 248"/>
                <p:cNvSpPr>
                  <a:spLocks noChangeArrowheads="1"/>
                </p:cNvSpPr>
                <p:nvPr/>
              </p:nvSpPr>
              <p:spPr bwMode="auto">
                <a:xfrm>
                  <a:off x="4377" y="3136"/>
                  <a:ext cx="417" cy="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000000"/>
                      </a:solidFill>
                    </a:rPr>
                    <a:t>Dry pasta color</a:t>
                  </a:r>
                  <a:endParaRPr lang="en-US" sz="2000" dirty="0"/>
                </a:p>
              </p:txBody>
            </p:sp>
            <p:sp>
              <p:nvSpPr>
                <p:cNvPr id="23595" name="Rectangle 249"/>
                <p:cNvSpPr>
                  <a:spLocks noChangeArrowheads="1"/>
                </p:cNvSpPr>
                <p:nvPr/>
              </p:nvSpPr>
              <p:spPr bwMode="auto">
                <a:xfrm>
                  <a:off x="4103" y="3903"/>
                  <a:ext cx="9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42.0</a:t>
                  </a:r>
                  <a:endParaRPr lang="en-US" sz="2000" dirty="0"/>
                </a:p>
              </p:txBody>
            </p:sp>
            <p:sp>
              <p:nvSpPr>
                <p:cNvPr id="23596" name="Rectangle 250"/>
                <p:cNvSpPr>
                  <a:spLocks noChangeArrowheads="1"/>
                </p:cNvSpPr>
                <p:nvPr/>
              </p:nvSpPr>
              <p:spPr bwMode="auto">
                <a:xfrm>
                  <a:off x="4103" y="3806"/>
                  <a:ext cx="9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43.0</a:t>
                  </a:r>
                  <a:endParaRPr lang="en-US" sz="2000" dirty="0"/>
                </a:p>
              </p:txBody>
            </p:sp>
            <p:sp>
              <p:nvSpPr>
                <p:cNvPr id="23597" name="Rectangle 251"/>
                <p:cNvSpPr>
                  <a:spLocks noChangeArrowheads="1"/>
                </p:cNvSpPr>
                <p:nvPr/>
              </p:nvSpPr>
              <p:spPr bwMode="auto">
                <a:xfrm>
                  <a:off x="4103" y="3705"/>
                  <a:ext cx="9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44.0</a:t>
                  </a:r>
                  <a:endParaRPr lang="en-US" sz="2000" dirty="0"/>
                </a:p>
              </p:txBody>
            </p:sp>
            <p:sp>
              <p:nvSpPr>
                <p:cNvPr id="23598" name="Rectangle 252"/>
                <p:cNvSpPr>
                  <a:spLocks noChangeArrowheads="1"/>
                </p:cNvSpPr>
                <p:nvPr/>
              </p:nvSpPr>
              <p:spPr bwMode="auto">
                <a:xfrm>
                  <a:off x="4103" y="3609"/>
                  <a:ext cx="9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45.0</a:t>
                  </a:r>
                  <a:endParaRPr lang="en-US" sz="2000" dirty="0"/>
                </a:p>
              </p:txBody>
            </p:sp>
            <p:sp>
              <p:nvSpPr>
                <p:cNvPr id="23599" name="Rectangle 253"/>
                <p:cNvSpPr>
                  <a:spLocks noChangeArrowheads="1"/>
                </p:cNvSpPr>
                <p:nvPr/>
              </p:nvSpPr>
              <p:spPr bwMode="auto">
                <a:xfrm>
                  <a:off x="4103" y="3512"/>
                  <a:ext cx="9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46.0</a:t>
                  </a:r>
                  <a:endParaRPr lang="en-US" sz="2000" dirty="0"/>
                </a:p>
              </p:txBody>
            </p:sp>
            <p:sp>
              <p:nvSpPr>
                <p:cNvPr id="23600" name="Rectangle 254"/>
                <p:cNvSpPr>
                  <a:spLocks noChangeArrowheads="1"/>
                </p:cNvSpPr>
                <p:nvPr/>
              </p:nvSpPr>
              <p:spPr bwMode="auto">
                <a:xfrm>
                  <a:off x="4103" y="3411"/>
                  <a:ext cx="9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47.0</a:t>
                  </a:r>
                  <a:endParaRPr lang="en-US" sz="2000" dirty="0"/>
                </a:p>
              </p:txBody>
            </p:sp>
            <p:sp>
              <p:nvSpPr>
                <p:cNvPr id="23601" name="Rectangle 255"/>
                <p:cNvSpPr>
                  <a:spLocks noChangeArrowheads="1"/>
                </p:cNvSpPr>
                <p:nvPr/>
              </p:nvSpPr>
              <p:spPr bwMode="auto">
                <a:xfrm>
                  <a:off x="4103" y="3314"/>
                  <a:ext cx="9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dirty="0">
                      <a:solidFill>
                        <a:srgbClr val="000000"/>
                      </a:solidFill>
                      <a:latin typeface="Arial" pitchFamily="34" charset="0"/>
                    </a:rPr>
                    <a:t>48.0</a:t>
                  </a:r>
                  <a:endParaRPr lang="en-US" sz="2000" dirty="0"/>
                </a:p>
              </p:txBody>
            </p:sp>
            <p:sp>
              <p:nvSpPr>
                <p:cNvPr id="23602" name="Rectangle 256"/>
                <p:cNvSpPr>
                  <a:spLocks noChangeArrowheads="1"/>
                </p:cNvSpPr>
                <p:nvPr/>
              </p:nvSpPr>
              <p:spPr bwMode="auto">
                <a:xfrm>
                  <a:off x="4322" y="3946"/>
                  <a:ext cx="195" cy="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800" b="1" dirty="0">
                      <a:solidFill>
                        <a:srgbClr val="000000"/>
                      </a:solidFill>
                    </a:rPr>
                    <a:t>Present</a:t>
                  </a:r>
                  <a:endParaRPr lang="en-US" sz="2000" b="1" dirty="0"/>
                </a:p>
              </p:txBody>
            </p:sp>
            <p:sp>
              <p:nvSpPr>
                <p:cNvPr id="23603" name="Rectangle 257"/>
                <p:cNvSpPr>
                  <a:spLocks noChangeArrowheads="1"/>
                </p:cNvSpPr>
                <p:nvPr/>
              </p:nvSpPr>
              <p:spPr bwMode="auto">
                <a:xfrm>
                  <a:off x="4721" y="3942"/>
                  <a:ext cx="153" cy="6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/>
                <a:lstStyle/>
                <a:p>
                  <a:r>
                    <a:rPr lang="en-US" sz="900" b="1" dirty="0">
                      <a:solidFill>
                        <a:srgbClr val="000000"/>
                      </a:solidFill>
                    </a:rPr>
                    <a:t>Null</a:t>
                  </a:r>
                  <a:endParaRPr lang="en-US" sz="2400" b="1" dirty="0"/>
                </a:p>
              </p:txBody>
            </p:sp>
            <p:sp>
              <p:nvSpPr>
                <p:cNvPr id="23604" name="Line 258"/>
                <p:cNvSpPr>
                  <a:spLocks noChangeShapeType="1"/>
                </p:cNvSpPr>
                <p:nvPr/>
              </p:nvSpPr>
              <p:spPr bwMode="auto">
                <a:xfrm>
                  <a:off x="4203" y="4028"/>
                  <a:ext cx="7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05" name="Text Box 259"/>
                <p:cNvSpPr txBox="1">
                  <a:spLocks noChangeArrowheads="1"/>
                </p:cNvSpPr>
                <p:nvPr/>
              </p:nvSpPr>
              <p:spPr bwMode="auto">
                <a:xfrm>
                  <a:off x="4439" y="4028"/>
                  <a:ext cx="320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0350" tIns="30175" rIns="60350" bIns="30175">
                  <a:spAutoFit/>
                </a:bodyPr>
                <a:lstStyle/>
                <a:p>
                  <a:r>
                    <a:rPr lang="en-US" sz="900" i="1" dirty="0"/>
                    <a:t>Lpx-B1.1</a:t>
                  </a:r>
                  <a:endParaRPr lang="en-US" sz="2000" dirty="0"/>
                </a:p>
              </p:txBody>
            </p:sp>
            <p:sp>
              <p:nvSpPr>
                <p:cNvPr id="23606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4068" y="3163"/>
                  <a:ext cx="274" cy="1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0350" tIns="30175" rIns="60350" bIns="30175">
                  <a:spAutoFit/>
                </a:bodyPr>
                <a:lstStyle/>
                <a:p>
                  <a:r>
                    <a:rPr lang="en-US" sz="900" i="1" dirty="0"/>
                    <a:t>b value</a:t>
                  </a:r>
                  <a:endParaRPr lang="en-US" sz="2000" dirty="0"/>
                </a:p>
              </p:txBody>
            </p:sp>
            <p:sp>
              <p:nvSpPr>
                <p:cNvPr id="23607" name="Text Box 261"/>
                <p:cNvSpPr txBox="1">
                  <a:spLocks noChangeArrowheads="1"/>
                </p:cNvSpPr>
                <p:nvPr/>
              </p:nvSpPr>
              <p:spPr bwMode="auto">
                <a:xfrm>
                  <a:off x="4500" y="3335"/>
                  <a:ext cx="95" cy="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60350" tIns="30175" rIns="60350" bIns="30175">
                  <a:spAutoFit/>
                </a:bodyPr>
                <a:lstStyle/>
                <a:p>
                  <a:r>
                    <a:rPr lang="en-US" sz="1000" b="1" dirty="0"/>
                    <a:t>*</a:t>
                  </a:r>
                  <a:endParaRPr lang="en-US" sz="2000" dirty="0"/>
                </a:p>
              </p:txBody>
            </p:sp>
          </p:grpSp>
        </p:grpSp>
        <p:sp>
          <p:nvSpPr>
            <p:cNvPr id="23568" name="Text Box 262"/>
            <p:cNvSpPr txBox="1">
              <a:spLocks noChangeArrowheads="1"/>
            </p:cNvSpPr>
            <p:nvPr/>
          </p:nvSpPr>
          <p:spPr bwMode="auto">
            <a:xfrm>
              <a:off x="132" y="2609"/>
              <a:ext cx="3014" cy="461"/>
            </a:xfrm>
            <a:prstGeom prst="rect">
              <a:avLst/>
            </a:prstGeom>
            <a:solidFill>
              <a:srgbClr val="FFFFCC">
                <a:alpha val="45882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en-US" sz="2000" dirty="0"/>
                <a:t> We mapped differences in lipoxygenase activity and pasta color to the </a:t>
              </a:r>
              <a:r>
                <a:rPr lang="en-US" sz="2000" i="1" dirty="0"/>
                <a:t>Lpx-B1 </a:t>
              </a:r>
              <a:r>
                <a:rPr lang="en-US" sz="2000" dirty="0"/>
                <a:t>gene</a:t>
              </a:r>
            </a:p>
          </p:txBody>
        </p:sp>
      </p:grpSp>
      <p:grpSp>
        <p:nvGrpSpPr>
          <p:cNvPr id="277" name="Group 276"/>
          <p:cNvGrpSpPr/>
          <p:nvPr/>
        </p:nvGrpSpPr>
        <p:grpSpPr>
          <a:xfrm>
            <a:off x="1073917" y="3691092"/>
            <a:ext cx="9191619" cy="1010727"/>
            <a:chOff x="149224" y="4951450"/>
            <a:chExt cx="8619868" cy="806456"/>
          </a:xfrm>
        </p:grpSpPr>
        <p:grpSp>
          <p:nvGrpSpPr>
            <p:cNvPr id="11" name="Group 263"/>
            <p:cNvGrpSpPr>
              <a:grpSpLocks/>
            </p:cNvGrpSpPr>
            <p:nvPr/>
          </p:nvGrpSpPr>
          <p:grpSpPr bwMode="auto">
            <a:xfrm>
              <a:off x="149224" y="4951450"/>
              <a:ext cx="8523188" cy="806456"/>
              <a:chOff x="94" y="3119"/>
              <a:chExt cx="3416" cy="508"/>
            </a:xfrm>
          </p:grpSpPr>
          <p:sp>
            <p:nvSpPr>
              <p:cNvPr id="23562" name="Text Box 268"/>
              <p:cNvSpPr txBox="1">
                <a:spLocks noChangeArrowheads="1"/>
              </p:cNvSpPr>
              <p:nvPr/>
            </p:nvSpPr>
            <p:spPr bwMode="auto">
              <a:xfrm>
                <a:off x="94" y="3271"/>
                <a:ext cx="2310" cy="356"/>
              </a:xfrm>
              <a:prstGeom prst="rect">
                <a:avLst/>
              </a:prstGeom>
              <a:solidFill>
                <a:srgbClr val="FFFFCC">
                  <a:alpha val="51000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buFontTx/>
                  <a:buChar char="•"/>
                </a:pPr>
                <a:r>
                  <a:rPr lang="en-US" sz="2000" dirty="0"/>
                  <a:t> The low level of lipoxygenease activity was </a:t>
                </a:r>
              </a:p>
              <a:p>
                <a:r>
                  <a:rPr lang="en-US" sz="2000" dirty="0"/>
                  <a:t>associated with a deleted copy of  the </a:t>
                </a:r>
                <a:r>
                  <a:rPr lang="en-US" sz="2000" i="1" dirty="0"/>
                  <a:t>Lpx-B1.1 </a:t>
                </a:r>
                <a:r>
                  <a:rPr lang="en-US" sz="2000" dirty="0"/>
                  <a:t>gene.</a:t>
                </a:r>
              </a:p>
            </p:txBody>
          </p:sp>
          <p:grpSp>
            <p:nvGrpSpPr>
              <p:cNvPr id="12" name="Group 264"/>
              <p:cNvGrpSpPr>
                <a:grpSpLocks/>
              </p:cNvGrpSpPr>
              <p:nvPr/>
            </p:nvGrpSpPr>
            <p:grpSpPr bwMode="auto">
              <a:xfrm>
                <a:off x="2610" y="3119"/>
                <a:ext cx="900" cy="474"/>
                <a:chOff x="1137" y="3324"/>
                <a:chExt cx="761" cy="407"/>
              </a:xfrm>
            </p:grpSpPr>
            <p:sp>
              <p:nvSpPr>
                <p:cNvPr id="23565" name="Rectangle 266"/>
                <p:cNvSpPr>
                  <a:spLocks noChangeArrowheads="1"/>
                </p:cNvSpPr>
                <p:nvPr/>
              </p:nvSpPr>
              <p:spPr bwMode="auto">
                <a:xfrm>
                  <a:off x="1491" y="3324"/>
                  <a:ext cx="407" cy="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vert270" wrap="square" lIns="0" tIns="0" rIns="0" bIns="0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en-US" sz="1200" b="1" dirty="0"/>
                    <a:t>DK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1200" b="1" dirty="0"/>
                    <a:t>UC1113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1200" b="1" dirty="0">
                      <a:highlight>
                        <a:srgbClr val="FFFF00"/>
                      </a:highlight>
                    </a:rPr>
                    <a:t>DK-HP</a:t>
                  </a:r>
                </a:p>
                <a:p>
                  <a:pPr>
                    <a:spcAft>
                      <a:spcPts val="1200"/>
                    </a:spcAft>
                  </a:pPr>
                  <a:r>
                    <a:rPr lang="en-US" sz="1200" b="1" dirty="0"/>
                    <a:t>Cortez</a:t>
                  </a:r>
                </a:p>
              </p:txBody>
            </p:sp>
            <p:sp>
              <p:nvSpPr>
                <p:cNvPr id="23566" name="Rectangle 267"/>
                <p:cNvSpPr>
                  <a:spLocks noChangeArrowheads="1"/>
                </p:cNvSpPr>
                <p:nvPr/>
              </p:nvSpPr>
              <p:spPr bwMode="auto">
                <a:xfrm>
                  <a:off x="1137" y="3625"/>
                  <a:ext cx="466" cy="1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r>
                    <a:rPr lang="en-US" sz="1600" b="1" i="1" dirty="0">
                      <a:solidFill>
                        <a:schemeClr val="accent2"/>
                      </a:solidFill>
                    </a:rPr>
                    <a:t>Lpx-B1.1</a:t>
                  </a:r>
                </a:p>
              </p:txBody>
            </p:sp>
          </p:grpSp>
        </p:grpSp>
        <p:pic>
          <p:nvPicPr>
            <p:cNvPr id="47106" name="Picture 2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41737" y="5416342"/>
              <a:ext cx="1327355" cy="331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275" name="Straight Arrow Connector 274"/>
            <p:cNvCxnSpPr/>
            <p:nvPr/>
          </p:nvCxnSpPr>
          <p:spPr>
            <a:xfrm>
              <a:off x="7228236" y="5612285"/>
              <a:ext cx="214591" cy="74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1062145" y="5026127"/>
            <a:ext cx="8528895" cy="1254753"/>
            <a:chOff x="134620" y="5738653"/>
            <a:chExt cx="7856985" cy="1254753"/>
          </a:xfrm>
        </p:grpSpPr>
        <p:sp>
          <p:nvSpPr>
            <p:cNvPr id="3" name="Rectangle 2"/>
            <p:cNvSpPr/>
            <p:nvPr/>
          </p:nvSpPr>
          <p:spPr>
            <a:xfrm>
              <a:off x="134620" y="5943448"/>
              <a:ext cx="6215472" cy="707886"/>
            </a:xfrm>
            <a:prstGeom prst="rect">
              <a:avLst/>
            </a:prstGeom>
            <a:solidFill>
              <a:srgbClr val="FFFFCC">
                <a:alpha val="37000"/>
              </a:srgbClr>
            </a:solidFill>
          </p:spPr>
          <p:txBody>
            <a:bodyPr wrap="square">
              <a:spAutoFit/>
            </a:bodyPr>
            <a:lstStyle/>
            <a:p>
              <a:pPr marL="171450" indent="-171450">
                <a:buFont typeface="Arial" pitchFamily="34" charset="0"/>
                <a:buChar char="•"/>
              </a:pPr>
              <a:r>
                <a:rPr lang="en-US" sz="2000" dirty="0"/>
                <a:t>We and many pasta breeding programs in the world are using these markers to develop varieties with stable pasta color</a:t>
              </a:r>
            </a:p>
          </p:txBody>
        </p:sp>
        <p:pic>
          <p:nvPicPr>
            <p:cNvPr id="24678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9757" y="5738653"/>
              <a:ext cx="1461848" cy="1254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1" name="Text Box 4">
            <a:extLst>
              <a:ext uri="{FF2B5EF4-FFF2-40B4-BE49-F238E27FC236}">
                <a16:creationId xmlns:a16="http://schemas.microsoft.com/office/drawing/2014/main" id="{66C4471E-2048-406A-8E51-702972275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145" y="2816836"/>
            <a:ext cx="9050038" cy="784830"/>
          </a:xfrm>
          <a:prstGeom prst="rect">
            <a:avLst/>
          </a:prstGeom>
          <a:solidFill>
            <a:srgbClr val="FFFFCC">
              <a:alpha val="40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Tx/>
              <a:buChar char="•"/>
            </a:pPr>
            <a:r>
              <a:rPr lang="en-US" sz="2000" dirty="0"/>
              <a:t>  Lipoxygenase enzymes degrade yellow pigments when activated.</a:t>
            </a:r>
          </a:p>
          <a:p>
            <a:pPr>
              <a:buFontTx/>
              <a:buChar char="•"/>
            </a:pPr>
            <a:r>
              <a:rPr lang="en-US" sz="2000" dirty="0"/>
              <a:t>  Low lipoxygenase activity are associated with pasta color stability.</a:t>
            </a:r>
          </a:p>
        </p:txBody>
      </p:sp>
    </p:spTree>
    <p:extLst>
      <p:ext uri="{BB962C8B-B14F-4D97-AF65-F5344CB8AC3E}">
        <p14:creationId xmlns:p14="http://schemas.microsoft.com/office/powerpoint/2010/main" val="420809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8D8555-74E0-4588-90CB-6F96D34BC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9060" y="2605113"/>
            <a:ext cx="3613879" cy="6777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54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9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Text Box 2"/>
          <p:cNvSpPr txBox="1">
            <a:spLocks noChangeArrowheads="1"/>
          </p:cNvSpPr>
          <p:nvPr/>
        </p:nvSpPr>
        <p:spPr bwMode="auto">
          <a:xfrm>
            <a:off x="1592263" y="101601"/>
            <a:ext cx="42563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</a:t>
            </a:r>
            <a:r>
              <a:rPr lang="en-US" sz="20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GPC-B1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causal gene</a:t>
            </a:r>
            <a:endParaRPr lang="es-E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1587" name="Group 3"/>
          <p:cNvGrpSpPr>
            <a:grpSpLocks/>
          </p:cNvGrpSpPr>
          <p:nvPr/>
        </p:nvGrpSpPr>
        <p:grpSpPr bwMode="auto">
          <a:xfrm>
            <a:off x="3648181" y="1993901"/>
            <a:ext cx="49213" cy="777875"/>
            <a:chOff x="1014" y="2964"/>
            <a:chExt cx="31" cy="490"/>
          </a:xfrm>
        </p:grpSpPr>
        <p:sp>
          <p:nvSpPr>
            <p:cNvPr id="451588" name="Freeform 4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89" name="Freeform 5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590" name="Group 6"/>
          <p:cNvGrpSpPr>
            <a:grpSpLocks/>
          </p:cNvGrpSpPr>
          <p:nvPr/>
        </p:nvGrpSpPr>
        <p:grpSpPr bwMode="auto">
          <a:xfrm>
            <a:off x="2698856" y="1068389"/>
            <a:ext cx="49213" cy="776287"/>
            <a:chOff x="554" y="2383"/>
            <a:chExt cx="31" cy="489"/>
          </a:xfrm>
        </p:grpSpPr>
        <p:sp>
          <p:nvSpPr>
            <p:cNvPr id="451591" name="Freeform 7"/>
            <p:cNvSpPr>
              <a:spLocks/>
            </p:cNvSpPr>
            <p:nvPr/>
          </p:nvSpPr>
          <p:spPr bwMode="auto">
            <a:xfrm>
              <a:off x="554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92" name="Freeform 8"/>
            <p:cNvSpPr>
              <a:spLocks/>
            </p:cNvSpPr>
            <p:nvPr/>
          </p:nvSpPr>
          <p:spPr bwMode="auto">
            <a:xfrm>
              <a:off x="554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593" name="Group 9"/>
          <p:cNvGrpSpPr>
            <a:grpSpLocks/>
          </p:cNvGrpSpPr>
          <p:nvPr/>
        </p:nvGrpSpPr>
        <p:grpSpPr bwMode="auto">
          <a:xfrm>
            <a:off x="2941743" y="1068389"/>
            <a:ext cx="49212" cy="776287"/>
            <a:chOff x="707" y="2383"/>
            <a:chExt cx="31" cy="489"/>
          </a:xfrm>
        </p:grpSpPr>
        <p:sp>
          <p:nvSpPr>
            <p:cNvPr id="451594" name="Freeform 10"/>
            <p:cNvSpPr>
              <a:spLocks/>
            </p:cNvSpPr>
            <p:nvPr/>
          </p:nvSpPr>
          <p:spPr bwMode="auto">
            <a:xfrm>
              <a:off x="707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95" name="Freeform 11"/>
            <p:cNvSpPr>
              <a:spLocks/>
            </p:cNvSpPr>
            <p:nvPr/>
          </p:nvSpPr>
          <p:spPr bwMode="auto">
            <a:xfrm>
              <a:off x="707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596" name="Group 12"/>
          <p:cNvGrpSpPr>
            <a:grpSpLocks/>
          </p:cNvGrpSpPr>
          <p:nvPr/>
        </p:nvGrpSpPr>
        <p:grpSpPr bwMode="auto">
          <a:xfrm>
            <a:off x="3183043" y="1068389"/>
            <a:ext cx="49212" cy="776287"/>
            <a:chOff x="859" y="2383"/>
            <a:chExt cx="31" cy="489"/>
          </a:xfrm>
        </p:grpSpPr>
        <p:sp>
          <p:nvSpPr>
            <p:cNvPr id="451597" name="Freeform 13"/>
            <p:cNvSpPr>
              <a:spLocks/>
            </p:cNvSpPr>
            <p:nvPr/>
          </p:nvSpPr>
          <p:spPr bwMode="auto">
            <a:xfrm>
              <a:off x="85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598" name="Freeform 14"/>
            <p:cNvSpPr>
              <a:spLocks/>
            </p:cNvSpPr>
            <p:nvPr/>
          </p:nvSpPr>
          <p:spPr bwMode="auto">
            <a:xfrm>
              <a:off x="85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599" name="Group 15"/>
          <p:cNvGrpSpPr>
            <a:grpSpLocks/>
          </p:cNvGrpSpPr>
          <p:nvPr/>
        </p:nvGrpSpPr>
        <p:grpSpPr bwMode="auto">
          <a:xfrm>
            <a:off x="3425931" y="1068389"/>
            <a:ext cx="49213" cy="776287"/>
            <a:chOff x="1012" y="2383"/>
            <a:chExt cx="31" cy="489"/>
          </a:xfrm>
        </p:grpSpPr>
        <p:sp>
          <p:nvSpPr>
            <p:cNvPr id="451600" name="Freeform 16"/>
            <p:cNvSpPr>
              <a:spLocks/>
            </p:cNvSpPr>
            <p:nvPr/>
          </p:nvSpPr>
          <p:spPr bwMode="auto">
            <a:xfrm>
              <a:off x="1012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01" name="Freeform 17"/>
            <p:cNvSpPr>
              <a:spLocks/>
            </p:cNvSpPr>
            <p:nvPr/>
          </p:nvSpPr>
          <p:spPr bwMode="auto">
            <a:xfrm>
              <a:off x="1012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02" name="Group 18"/>
          <p:cNvGrpSpPr>
            <a:grpSpLocks/>
          </p:cNvGrpSpPr>
          <p:nvPr/>
        </p:nvGrpSpPr>
        <p:grpSpPr bwMode="auto">
          <a:xfrm>
            <a:off x="3667231" y="1068389"/>
            <a:ext cx="49213" cy="776287"/>
            <a:chOff x="1164" y="2383"/>
            <a:chExt cx="31" cy="489"/>
          </a:xfrm>
        </p:grpSpPr>
        <p:sp>
          <p:nvSpPr>
            <p:cNvPr id="451603" name="Freeform 19"/>
            <p:cNvSpPr>
              <a:spLocks/>
            </p:cNvSpPr>
            <p:nvPr/>
          </p:nvSpPr>
          <p:spPr bwMode="auto">
            <a:xfrm>
              <a:off x="1164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04" name="Freeform 20"/>
            <p:cNvSpPr>
              <a:spLocks/>
            </p:cNvSpPr>
            <p:nvPr/>
          </p:nvSpPr>
          <p:spPr bwMode="auto">
            <a:xfrm>
              <a:off x="1164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05" name="Group 21"/>
          <p:cNvGrpSpPr>
            <a:grpSpLocks/>
          </p:cNvGrpSpPr>
          <p:nvPr/>
        </p:nvGrpSpPr>
        <p:grpSpPr bwMode="auto">
          <a:xfrm>
            <a:off x="3908530" y="1068389"/>
            <a:ext cx="50800" cy="776287"/>
            <a:chOff x="1316" y="2383"/>
            <a:chExt cx="32" cy="489"/>
          </a:xfrm>
        </p:grpSpPr>
        <p:sp>
          <p:nvSpPr>
            <p:cNvPr id="451606" name="Freeform 22"/>
            <p:cNvSpPr>
              <a:spLocks/>
            </p:cNvSpPr>
            <p:nvPr/>
          </p:nvSpPr>
          <p:spPr bwMode="auto">
            <a:xfrm>
              <a:off x="1316" y="2383"/>
              <a:ext cx="32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07" name="Freeform 23"/>
            <p:cNvSpPr>
              <a:spLocks/>
            </p:cNvSpPr>
            <p:nvPr/>
          </p:nvSpPr>
          <p:spPr bwMode="auto">
            <a:xfrm>
              <a:off x="1316" y="2383"/>
              <a:ext cx="32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08" name="Group 24"/>
          <p:cNvGrpSpPr>
            <a:grpSpLocks/>
          </p:cNvGrpSpPr>
          <p:nvPr/>
        </p:nvGrpSpPr>
        <p:grpSpPr bwMode="auto">
          <a:xfrm>
            <a:off x="2462318" y="1990726"/>
            <a:ext cx="49212" cy="777875"/>
            <a:chOff x="405" y="2964"/>
            <a:chExt cx="31" cy="490"/>
          </a:xfrm>
        </p:grpSpPr>
        <p:sp>
          <p:nvSpPr>
            <p:cNvPr id="451609" name="Freeform 25"/>
            <p:cNvSpPr>
              <a:spLocks/>
            </p:cNvSpPr>
            <p:nvPr/>
          </p:nvSpPr>
          <p:spPr bwMode="auto">
            <a:xfrm>
              <a:off x="405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0" name="Freeform 26"/>
            <p:cNvSpPr>
              <a:spLocks/>
            </p:cNvSpPr>
            <p:nvPr/>
          </p:nvSpPr>
          <p:spPr bwMode="auto">
            <a:xfrm>
              <a:off x="405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11" name="Group 27"/>
          <p:cNvGrpSpPr>
            <a:grpSpLocks/>
          </p:cNvGrpSpPr>
          <p:nvPr/>
        </p:nvGrpSpPr>
        <p:grpSpPr bwMode="auto">
          <a:xfrm>
            <a:off x="2703618" y="1990726"/>
            <a:ext cx="49212" cy="777875"/>
            <a:chOff x="557" y="2964"/>
            <a:chExt cx="31" cy="490"/>
          </a:xfrm>
        </p:grpSpPr>
        <p:sp>
          <p:nvSpPr>
            <p:cNvPr id="451612" name="Freeform 28"/>
            <p:cNvSpPr>
              <a:spLocks/>
            </p:cNvSpPr>
            <p:nvPr/>
          </p:nvSpPr>
          <p:spPr bwMode="auto">
            <a:xfrm>
              <a:off x="557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3" name="Freeform 29"/>
            <p:cNvSpPr>
              <a:spLocks/>
            </p:cNvSpPr>
            <p:nvPr/>
          </p:nvSpPr>
          <p:spPr bwMode="auto">
            <a:xfrm>
              <a:off x="557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14" name="Group 30"/>
          <p:cNvGrpSpPr>
            <a:grpSpLocks/>
          </p:cNvGrpSpPr>
          <p:nvPr/>
        </p:nvGrpSpPr>
        <p:grpSpPr bwMode="auto">
          <a:xfrm>
            <a:off x="2944918" y="1990726"/>
            <a:ext cx="49212" cy="777875"/>
            <a:chOff x="709" y="2964"/>
            <a:chExt cx="31" cy="490"/>
          </a:xfrm>
        </p:grpSpPr>
        <p:sp>
          <p:nvSpPr>
            <p:cNvPr id="451615" name="Freeform 31"/>
            <p:cNvSpPr>
              <a:spLocks/>
            </p:cNvSpPr>
            <p:nvPr/>
          </p:nvSpPr>
          <p:spPr bwMode="auto">
            <a:xfrm>
              <a:off x="70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19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19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8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8" y="6050"/>
                    <a:pt x="64" y="6050"/>
                  </a:cubicBezTo>
                  <a:lnTo>
                    <a:pt x="319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19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6" name="Freeform 32"/>
            <p:cNvSpPr>
              <a:spLocks/>
            </p:cNvSpPr>
            <p:nvPr/>
          </p:nvSpPr>
          <p:spPr bwMode="auto">
            <a:xfrm>
              <a:off x="70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19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19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8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8" y="6050"/>
                    <a:pt x="64" y="6050"/>
                  </a:cubicBezTo>
                  <a:lnTo>
                    <a:pt x="319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19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17" name="Group 33"/>
          <p:cNvGrpSpPr>
            <a:grpSpLocks/>
          </p:cNvGrpSpPr>
          <p:nvPr/>
        </p:nvGrpSpPr>
        <p:grpSpPr bwMode="auto">
          <a:xfrm>
            <a:off x="3187806" y="1990726"/>
            <a:ext cx="49213" cy="777875"/>
            <a:chOff x="862" y="2964"/>
            <a:chExt cx="31" cy="490"/>
          </a:xfrm>
        </p:grpSpPr>
        <p:sp>
          <p:nvSpPr>
            <p:cNvPr id="451618" name="Freeform 34"/>
            <p:cNvSpPr>
              <a:spLocks/>
            </p:cNvSpPr>
            <p:nvPr/>
          </p:nvSpPr>
          <p:spPr bwMode="auto">
            <a:xfrm>
              <a:off x="862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19" name="Freeform 35"/>
            <p:cNvSpPr>
              <a:spLocks/>
            </p:cNvSpPr>
            <p:nvPr/>
          </p:nvSpPr>
          <p:spPr bwMode="auto">
            <a:xfrm>
              <a:off x="862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20" name="Group 36"/>
          <p:cNvGrpSpPr>
            <a:grpSpLocks/>
          </p:cNvGrpSpPr>
          <p:nvPr/>
        </p:nvGrpSpPr>
        <p:grpSpPr bwMode="auto">
          <a:xfrm>
            <a:off x="3429106" y="1990726"/>
            <a:ext cx="49213" cy="777875"/>
            <a:chOff x="1014" y="2964"/>
            <a:chExt cx="31" cy="490"/>
          </a:xfrm>
        </p:grpSpPr>
        <p:sp>
          <p:nvSpPr>
            <p:cNvPr id="451621" name="Freeform 37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22" name="Freeform 38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23" name="Group 39"/>
          <p:cNvGrpSpPr>
            <a:grpSpLocks/>
          </p:cNvGrpSpPr>
          <p:nvPr/>
        </p:nvGrpSpPr>
        <p:grpSpPr bwMode="auto">
          <a:xfrm>
            <a:off x="3913293" y="1990726"/>
            <a:ext cx="49212" cy="777875"/>
            <a:chOff x="1319" y="2964"/>
            <a:chExt cx="31" cy="490"/>
          </a:xfrm>
        </p:grpSpPr>
        <p:sp>
          <p:nvSpPr>
            <p:cNvPr id="451624" name="Freeform 40"/>
            <p:cNvSpPr>
              <a:spLocks/>
            </p:cNvSpPr>
            <p:nvPr/>
          </p:nvSpPr>
          <p:spPr bwMode="auto">
            <a:xfrm>
              <a:off x="131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25" name="Freeform 41"/>
            <p:cNvSpPr>
              <a:spLocks/>
            </p:cNvSpPr>
            <p:nvPr/>
          </p:nvSpPr>
          <p:spPr bwMode="auto">
            <a:xfrm>
              <a:off x="131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626" name="Rectangle 42"/>
          <p:cNvSpPr>
            <a:spLocks noChangeArrowheads="1"/>
          </p:cNvSpPr>
          <p:nvPr/>
        </p:nvSpPr>
        <p:spPr bwMode="auto">
          <a:xfrm>
            <a:off x="2457556" y="2827339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451627" name="Rectangle 43"/>
          <p:cNvSpPr>
            <a:spLocks noChangeArrowheads="1"/>
          </p:cNvSpPr>
          <p:nvPr/>
        </p:nvSpPr>
        <p:spPr bwMode="auto">
          <a:xfrm>
            <a:off x="2689331" y="2827339"/>
            <a:ext cx="1304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2  3  4   5  6  7</a:t>
            </a:r>
            <a:endParaRPr lang="en-US">
              <a:latin typeface="Arial" pitchFamily="34" charset="0"/>
            </a:endParaRPr>
          </a:p>
        </p:txBody>
      </p:sp>
      <p:sp>
        <p:nvSpPr>
          <p:cNvPr id="451628" name="Rectangle 44"/>
          <p:cNvSpPr>
            <a:spLocks noChangeArrowheads="1"/>
          </p:cNvSpPr>
          <p:nvPr/>
        </p:nvSpPr>
        <p:spPr bwMode="auto">
          <a:xfrm>
            <a:off x="4084743" y="1327151"/>
            <a:ext cx="120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451629" name="Rectangle 45"/>
          <p:cNvSpPr>
            <a:spLocks noChangeArrowheads="1"/>
          </p:cNvSpPr>
          <p:nvPr/>
        </p:nvSpPr>
        <p:spPr bwMode="auto">
          <a:xfrm>
            <a:off x="4084743" y="2297114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B</a:t>
            </a:r>
            <a:endParaRPr lang="en-US">
              <a:latin typeface="Arial" pitchFamily="34" charset="0"/>
            </a:endParaRPr>
          </a:p>
        </p:txBody>
      </p:sp>
      <p:grpSp>
        <p:nvGrpSpPr>
          <p:cNvPr id="451630" name="Group 46"/>
          <p:cNvGrpSpPr>
            <a:grpSpLocks/>
          </p:cNvGrpSpPr>
          <p:nvPr/>
        </p:nvGrpSpPr>
        <p:grpSpPr bwMode="auto">
          <a:xfrm>
            <a:off x="2452793" y="1068389"/>
            <a:ext cx="49212" cy="776287"/>
            <a:chOff x="399" y="2383"/>
            <a:chExt cx="31" cy="489"/>
          </a:xfrm>
        </p:grpSpPr>
        <p:sp>
          <p:nvSpPr>
            <p:cNvPr id="451631" name="Freeform 47"/>
            <p:cNvSpPr>
              <a:spLocks/>
            </p:cNvSpPr>
            <p:nvPr/>
          </p:nvSpPr>
          <p:spPr bwMode="auto">
            <a:xfrm>
              <a:off x="39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32" name="Freeform 48"/>
            <p:cNvSpPr>
              <a:spLocks/>
            </p:cNvSpPr>
            <p:nvPr/>
          </p:nvSpPr>
          <p:spPr bwMode="auto">
            <a:xfrm>
              <a:off x="39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33" name="Group 49"/>
          <p:cNvGrpSpPr>
            <a:grpSpLocks/>
          </p:cNvGrpSpPr>
          <p:nvPr/>
        </p:nvGrpSpPr>
        <p:grpSpPr bwMode="auto">
          <a:xfrm>
            <a:off x="2698856" y="1068389"/>
            <a:ext cx="49213" cy="776287"/>
            <a:chOff x="554" y="2383"/>
            <a:chExt cx="31" cy="489"/>
          </a:xfrm>
        </p:grpSpPr>
        <p:sp>
          <p:nvSpPr>
            <p:cNvPr id="451634" name="Freeform 50"/>
            <p:cNvSpPr>
              <a:spLocks/>
            </p:cNvSpPr>
            <p:nvPr/>
          </p:nvSpPr>
          <p:spPr bwMode="auto">
            <a:xfrm>
              <a:off x="554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35" name="Freeform 51"/>
            <p:cNvSpPr>
              <a:spLocks/>
            </p:cNvSpPr>
            <p:nvPr/>
          </p:nvSpPr>
          <p:spPr bwMode="auto">
            <a:xfrm>
              <a:off x="554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36" name="Group 52"/>
          <p:cNvGrpSpPr>
            <a:grpSpLocks/>
          </p:cNvGrpSpPr>
          <p:nvPr/>
        </p:nvGrpSpPr>
        <p:grpSpPr bwMode="auto">
          <a:xfrm>
            <a:off x="2941743" y="1068389"/>
            <a:ext cx="49212" cy="776287"/>
            <a:chOff x="707" y="2383"/>
            <a:chExt cx="31" cy="489"/>
          </a:xfrm>
        </p:grpSpPr>
        <p:sp>
          <p:nvSpPr>
            <p:cNvPr id="451637" name="Freeform 53"/>
            <p:cNvSpPr>
              <a:spLocks/>
            </p:cNvSpPr>
            <p:nvPr/>
          </p:nvSpPr>
          <p:spPr bwMode="auto">
            <a:xfrm>
              <a:off x="707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38" name="Freeform 54"/>
            <p:cNvSpPr>
              <a:spLocks/>
            </p:cNvSpPr>
            <p:nvPr/>
          </p:nvSpPr>
          <p:spPr bwMode="auto">
            <a:xfrm>
              <a:off x="707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39" name="Group 55"/>
          <p:cNvGrpSpPr>
            <a:grpSpLocks/>
          </p:cNvGrpSpPr>
          <p:nvPr/>
        </p:nvGrpSpPr>
        <p:grpSpPr bwMode="auto">
          <a:xfrm>
            <a:off x="3183043" y="1068389"/>
            <a:ext cx="49212" cy="776287"/>
            <a:chOff x="859" y="2383"/>
            <a:chExt cx="31" cy="489"/>
          </a:xfrm>
        </p:grpSpPr>
        <p:sp>
          <p:nvSpPr>
            <p:cNvPr id="451640" name="Freeform 56"/>
            <p:cNvSpPr>
              <a:spLocks/>
            </p:cNvSpPr>
            <p:nvPr/>
          </p:nvSpPr>
          <p:spPr bwMode="auto">
            <a:xfrm>
              <a:off x="85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41" name="Freeform 57"/>
            <p:cNvSpPr>
              <a:spLocks/>
            </p:cNvSpPr>
            <p:nvPr/>
          </p:nvSpPr>
          <p:spPr bwMode="auto">
            <a:xfrm>
              <a:off x="85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42" name="Group 58"/>
          <p:cNvGrpSpPr>
            <a:grpSpLocks/>
          </p:cNvGrpSpPr>
          <p:nvPr/>
        </p:nvGrpSpPr>
        <p:grpSpPr bwMode="auto">
          <a:xfrm>
            <a:off x="3425931" y="1068389"/>
            <a:ext cx="49213" cy="776287"/>
            <a:chOff x="1012" y="2383"/>
            <a:chExt cx="31" cy="489"/>
          </a:xfrm>
        </p:grpSpPr>
        <p:sp>
          <p:nvSpPr>
            <p:cNvPr id="451643" name="Freeform 59"/>
            <p:cNvSpPr>
              <a:spLocks/>
            </p:cNvSpPr>
            <p:nvPr/>
          </p:nvSpPr>
          <p:spPr bwMode="auto">
            <a:xfrm>
              <a:off x="1012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44" name="Freeform 60"/>
            <p:cNvSpPr>
              <a:spLocks/>
            </p:cNvSpPr>
            <p:nvPr/>
          </p:nvSpPr>
          <p:spPr bwMode="auto">
            <a:xfrm>
              <a:off x="1012" y="2383"/>
              <a:ext cx="31" cy="489"/>
            </a:xfrm>
            <a:custGeom>
              <a:avLst/>
              <a:gdLst>
                <a:gd name="T0" fmla="*/ 128 w 766"/>
                <a:gd name="T1" fmla="*/ 0 h 12100"/>
                <a:gd name="T2" fmla="*/ 0 w 766"/>
                <a:gd name="T3" fmla="*/ 128 h 12100"/>
                <a:gd name="T4" fmla="*/ 0 w 766"/>
                <a:gd name="T5" fmla="*/ 11973 h 12100"/>
                <a:gd name="T6" fmla="*/ 128 w 766"/>
                <a:gd name="T7" fmla="*/ 12100 h 12100"/>
                <a:gd name="T8" fmla="*/ 639 w 766"/>
                <a:gd name="T9" fmla="*/ 12100 h 12100"/>
                <a:gd name="T10" fmla="*/ 766 w 766"/>
                <a:gd name="T11" fmla="*/ 11973 h 12100"/>
                <a:gd name="T12" fmla="*/ 766 w 766"/>
                <a:gd name="T13" fmla="*/ 128 h 12100"/>
                <a:gd name="T14" fmla="*/ 639 w 766"/>
                <a:gd name="T15" fmla="*/ 0 h 12100"/>
                <a:gd name="T16" fmla="*/ 128 w 766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6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09" y="12100"/>
                    <a:pt x="766" y="12043"/>
                    <a:pt x="766" y="11973"/>
                  </a:cubicBezTo>
                  <a:lnTo>
                    <a:pt x="766" y="128"/>
                  </a:lnTo>
                  <a:cubicBezTo>
                    <a:pt x="766" y="58"/>
                    <a:pt x="709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45" name="Group 61"/>
          <p:cNvGrpSpPr>
            <a:grpSpLocks/>
          </p:cNvGrpSpPr>
          <p:nvPr/>
        </p:nvGrpSpPr>
        <p:grpSpPr bwMode="auto">
          <a:xfrm>
            <a:off x="3667231" y="1068389"/>
            <a:ext cx="49213" cy="776287"/>
            <a:chOff x="1164" y="2383"/>
            <a:chExt cx="31" cy="489"/>
          </a:xfrm>
        </p:grpSpPr>
        <p:sp>
          <p:nvSpPr>
            <p:cNvPr id="451646" name="Freeform 62"/>
            <p:cNvSpPr>
              <a:spLocks/>
            </p:cNvSpPr>
            <p:nvPr/>
          </p:nvSpPr>
          <p:spPr bwMode="auto">
            <a:xfrm>
              <a:off x="1164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47" name="Freeform 63"/>
            <p:cNvSpPr>
              <a:spLocks/>
            </p:cNvSpPr>
            <p:nvPr/>
          </p:nvSpPr>
          <p:spPr bwMode="auto">
            <a:xfrm>
              <a:off x="1164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48" name="Group 64"/>
          <p:cNvGrpSpPr>
            <a:grpSpLocks/>
          </p:cNvGrpSpPr>
          <p:nvPr/>
        </p:nvGrpSpPr>
        <p:grpSpPr bwMode="auto">
          <a:xfrm>
            <a:off x="3908530" y="1068389"/>
            <a:ext cx="50800" cy="776287"/>
            <a:chOff x="1316" y="2383"/>
            <a:chExt cx="32" cy="489"/>
          </a:xfrm>
        </p:grpSpPr>
        <p:sp>
          <p:nvSpPr>
            <p:cNvPr id="451649" name="Freeform 65"/>
            <p:cNvSpPr>
              <a:spLocks/>
            </p:cNvSpPr>
            <p:nvPr/>
          </p:nvSpPr>
          <p:spPr bwMode="auto">
            <a:xfrm>
              <a:off x="1316" y="2383"/>
              <a:ext cx="32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0" name="Freeform 66"/>
            <p:cNvSpPr>
              <a:spLocks/>
            </p:cNvSpPr>
            <p:nvPr/>
          </p:nvSpPr>
          <p:spPr bwMode="auto">
            <a:xfrm>
              <a:off x="1316" y="2383"/>
              <a:ext cx="32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7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7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51" name="Group 67"/>
          <p:cNvGrpSpPr>
            <a:grpSpLocks/>
          </p:cNvGrpSpPr>
          <p:nvPr/>
        </p:nvGrpSpPr>
        <p:grpSpPr bwMode="auto">
          <a:xfrm>
            <a:off x="2462318" y="1990726"/>
            <a:ext cx="49212" cy="777875"/>
            <a:chOff x="405" y="2964"/>
            <a:chExt cx="31" cy="490"/>
          </a:xfrm>
        </p:grpSpPr>
        <p:sp>
          <p:nvSpPr>
            <p:cNvPr id="451652" name="Freeform 68"/>
            <p:cNvSpPr>
              <a:spLocks/>
            </p:cNvSpPr>
            <p:nvPr/>
          </p:nvSpPr>
          <p:spPr bwMode="auto">
            <a:xfrm>
              <a:off x="405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3" name="Freeform 69"/>
            <p:cNvSpPr>
              <a:spLocks/>
            </p:cNvSpPr>
            <p:nvPr/>
          </p:nvSpPr>
          <p:spPr bwMode="auto">
            <a:xfrm>
              <a:off x="405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54" name="Group 70"/>
          <p:cNvGrpSpPr>
            <a:grpSpLocks/>
          </p:cNvGrpSpPr>
          <p:nvPr/>
        </p:nvGrpSpPr>
        <p:grpSpPr bwMode="auto">
          <a:xfrm>
            <a:off x="2703618" y="1990726"/>
            <a:ext cx="49212" cy="777875"/>
            <a:chOff x="557" y="2964"/>
            <a:chExt cx="31" cy="490"/>
          </a:xfrm>
        </p:grpSpPr>
        <p:sp>
          <p:nvSpPr>
            <p:cNvPr id="451655" name="Freeform 71"/>
            <p:cNvSpPr>
              <a:spLocks/>
            </p:cNvSpPr>
            <p:nvPr/>
          </p:nvSpPr>
          <p:spPr bwMode="auto">
            <a:xfrm>
              <a:off x="557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6" name="Freeform 72"/>
            <p:cNvSpPr>
              <a:spLocks/>
            </p:cNvSpPr>
            <p:nvPr/>
          </p:nvSpPr>
          <p:spPr bwMode="auto">
            <a:xfrm>
              <a:off x="557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57" name="Group 73"/>
          <p:cNvGrpSpPr>
            <a:grpSpLocks/>
          </p:cNvGrpSpPr>
          <p:nvPr/>
        </p:nvGrpSpPr>
        <p:grpSpPr bwMode="auto">
          <a:xfrm>
            <a:off x="2944918" y="1990726"/>
            <a:ext cx="49212" cy="777875"/>
            <a:chOff x="709" y="2964"/>
            <a:chExt cx="31" cy="490"/>
          </a:xfrm>
        </p:grpSpPr>
        <p:sp>
          <p:nvSpPr>
            <p:cNvPr id="451658" name="Freeform 74"/>
            <p:cNvSpPr>
              <a:spLocks/>
            </p:cNvSpPr>
            <p:nvPr/>
          </p:nvSpPr>
          <p:spPr bwMode="auto">
            <a:xfrm>
              <a:off x="70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19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19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8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8" y="6050"/>
                    <a:pt x="64" y="6050"/>
                  </a:cubicBezTo>
                  <a:lnTo>
                    <a:pt x="319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19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59" name="Freeform 75"/>
            <p:cNvSpPr>
              <a:spLocks/>
            </p:cNvSpPr>
            <p:nvPr/>
          </p:nvSpPr>
          <p:spPr bwMode="auto">
            <a:xfrm>
              <a:off x="70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19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19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8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8" y="6050"/>
                    <a:pt x="64" y="6050"/>
                  </a:cubicBezTo>
                  <a:lnTo>
                    <a:pt x="319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19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60" name="Group 76"/>
          <p:cNvGrpSpPr>
            <a:grpSpLocks/>
          </p:cNvGrpSpPr>
          <p:nvPr/>
        </p:nvGrpSpPr>
        <p:grpSpPr bwMode="auto">
          <a:xfrm>
            <a:off x="3187806" y="1990726"/>
            <a:ext cx="49213" cy="777875"/>
            <a:chOff x="862" y="2964"/>
            <a:chExt cx="31" cy="490"/>
          </a:xfrm>
        </p:grpSpPr>
        <p:sp>
          <p:nvSpPr>
            <p:cNvPr id="451661" name="Freeform 77"/>
            <p:cNvSpPr>
              <a:spLocks/>
            </p:cNvSpPr>
            <p:nvPr/>
          </p:nvSpPr>
          <p:spPr bwMode="auto">
            <a:xfrm>
              <a:off x="862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62" name="Freeform 78"/>
            <p:cNvSpPr>
              <a:spLocks/>
            </p:cNvSpPr>
            <p:nvPr/>
          </p:nvSpPr>
          <p:spPr bwMode="auto">
            <a:xfrm>
              <a:off x="862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63" name="Group 79"/>
          <p:cNvGrpSpPr>
            <a:grpSpLocks/>
          </p:cNvGrpSpPr>
          <p:nvPr/>
        </p:nvGrpSpPr>
        <p:grpSpPr bwMode="auto">
          <a:xfrm>
            <a:off x="3429106" y="1990726"/>
            <a:ext cx="49213" cy="777875"/>
            <a:chOff x="1014" y="2964"/>
            <a:chExt cx="31" cy="490"/>
          </a:xfrm>
        </p:grpSpPr>
        <p:sp>
          <p:nvSpPr>
            <p:cNvPr id="451664" name="Freeform 80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65" name="Freeform 81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66" name="Group 82"/>
          <p:cNvGrpSpPr>
            <a:grpSpLocks/>
          </p:cNvGrpSpPr>
          <p:nvPr/>
        </p:nvGrpSpPr>
        <p:grpSpPr bwMode="auto">
          <a:xfrm>
            <a:off x="3913293" y="1990726"/>
            <a:ext cx="49212" cy="777875"/>
            <a:chOff x="1319" y="2964"/>
            <a:chExt cx="31" cy="490"/>
          </a:xfrm>
        </p:grpSpPr>
        <p:sp>
          <p:nvSpPr>
            <p:cNvPr id="451667" name="Freeform 83"/>
            <p:cNvSpPr>
              <a:spLocks/>
            </p:cNvSpPr>
            <p:nvPr/>
          </p:nvSpPr>
          <p:spPr bwMode="auto">
            <a:xfrm>
              <a:off x="131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C1E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68" name="Freeform 84"/>
            <p:cNvSpPr>
              <a:spLocks/>
            </p:cNvSpPr>
            <p:nvPr/>
          </p:nvSpPr>
          <p:spPr bwMode="auto">
            <a:xfrm>
              <a:off x="1319" y="2964"/>
              <a:ext cx="31" cy="490"/>
            </a:xfrm>
            <a:custGeom>
              <a:avLst/>
              <a:gdLst>
                <a:gd name="T0" fmla="*/ 64 w 383"/>
                <a:gd name="T1" fmla="*/ 0 h 6050"/>
                <a:gd name="T2" fmla="*/ 0 w 383"/>
                <a:gd name="T3" fmla="*/ 64 h 6050"/>
                <a:gd name="T4" fmla="*/ 0 w 383"/>
                <a:gd name="T5" fmla="*/ 5986 h 6050"/>
                <a:gd name="T6" fmla="*/ 64 w 383"/>
                <a:gd name="T7" fmla="*/ 6050 h 6050"/>
                <a:gd name="T8" fmla="*/ 320 w 383"/>
                <a:gd name="T9" fmla="*/ 6050 h 6050"/>
                <a:gd name="T10" fmla="*/ 383 w 383"/>
                <a:gd name="T11" fmla="*/ 5986 h 6050"/>
                <a:gd name="T12" fmla="*/ 383 w 383"/>
                <a:gd name="T13" fmla="*/ 64 h 6050"/>
                <a:gd name="T14" fmla="*/ 320 w 383"/>
                <a:gd name="T15" fmla="*/ 0 h 6050"/>
                <a:gd name="T16" fmla="*/ 64 w 383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3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3" y="6021"/>
                    <a:pt x="383" y="5986"/>
                  </a:cubicBezTo>
                  <a:lnTo>
                    <a:pt x="383" y="64"/>
                  </a:lnTo>
                  <a:cubicBezTo>
                    <a:pt x="383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669" name="Rectangle 85"/>
          <p:cNvSpPr>
            <a:spLocks noChangeArrowheads="1"/>
          </p:cNvSpPr>
          <p:nvPr/>
        </p:nvSpPr>
        <p:spPr bwMode="auto">
          <a:xfrm>
            <a:off x="2457556" y="2827339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451670" name="Rectangle 86"/>
          <p:cNvSpPr>
            <a:spLocks noChangeArrowheads="1"/>
          </p:cNvSpPr>
          <p:nvPr/>
        </p:nvSpPr>
        <p:spPr bwMode="auto">
          <a:xfrm>
            <a:off x="2689331" y="2827339"/>
            <a:ext cx="13049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2  3  4   5  6  7</a:t>
            </a:r>
            <a:endParaRPr lang="en-US">
              <a:latin typeface="Arial" pitchFamily="34" charset="0"/>
            </a:endParaRPr>
          </a:p>
        </p:txBody>
      </p:sp>
      <p:sp>
        <p:nvSpPr>
          <p:cNvPr id="451671" name="Rectangle 87"/>
          <p:cNvSpPr>
            <a:spLocks noChangeArrowheads="1"/>
          </p:cNvSpPr>
          <p:nvPr/>
        </p:nvSpPr>
        <p:spPr bwMode="auto">
          <a:xfrm>
            <a:off x="2392468" y="803276"/>
            <a:ext cx="1803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100" b="1" dirty="0">
                <a:latin typeface="Trebuchet MS" pitchFamily="34" charset="0"/>
              </a:rPr>
              <a:t>Red: piece of wild wheat</a:t>
            </a:r>
            <a:endParaRPr lang="en-US" sz="1000" dirty="0">
              <a:latin typeface="Arial" pitchFamily="34" charset="0"/>
            </a:endParaRPr>
          </a:p>
        </p:txBody>
      </p:sp>
      <p:sp>
        <p:nvSpPr>
          <p:cNvPr id="451672" name="Rectangle 88"/>
          <p:cNvSpPr>
            <a:spLocks noChangeArrowheads="1"/>
          </p:cNvSpPr>
          <p:nvPr/>
        </p:nvSpPr>
        <p:spPr bwMode="auto">
          <a:xfrm>
            <a:off x="4084743" y="1327151"/>
            <a:ext cx="120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A</a:t>
            </a:r>
            <a:endParaRPr lang="en-US">
              <a:latin typeface="Arial" pitchFamily="34" charset="0"/>
            </a:endParaRPr>
          </a:p>
        </p:txBody>
      </p:sp>
      <p:sp>
        <p:nvSpPr>
          <p:cNvPr id="451673" name="Rectangle 89"/>
          <p:cNvSpPr>
            <a:spLocks noChangeArrowheads="1"/>
          </p:cNvSpPr>
          <p:nvPr/>
        </p:nvSpPr>
        <p:spPr bwMode="auto">
          <a:xfrm>
            <a:off x="4084743" y="2297114"/>
            <a:ext cx="1143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Trebuchet MS" pitchFamily="34" charset="0"/>
              </a:rPr>
              <a:t>B</a:t>
            </a:r>
            <a:endParaRPr lang="en-US">
              <a:latin typeface="Arial" pitchFamily="34" charset="0"/>
            </a:endParaRPr>
          </a:p>
        </p:txBody>
      </p:sp>
      <p:grpSp>
        <p:nvGrpSpPr>
          <p:cNvPr id="451674" name="Group 90"/>
          <p:cNvGrpSpPr>
            <a:grpSpLocks/>
          </p:cNvGrpSpPr>
          <p:nvPr/>
        </p:nvGrpSpPr>
        <p:grpSpPr bwMode="auto">
          <a:xfrm>
            <a:off x="2452793" y="1068389"/>
            <a:ext cx="49212" cy="776287"/>
            <a:chOff x="399" y="2383"/>
            <a:chExt cx="31" cy="489"/>
          </a:xfrm>
        </p:grpSpPr>
        <p:sp>
          <p:nvSpPr>
            <p:cNvPr id="451675" name="Freeform 91"/>
            <p:cNvSpPr>
              <a:spLocks/>
            </p:cNvSpPr>
            <p:nvPr/>
          </p:nvSpPr>
          <p:spPr bwMode="auto">
            <a:xfrm>
              <a:off x="39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CCCC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76" name="Freeform 92"/>
            <p:cNvSpPr>
              <a:spLocks/>
            </p:cNvSpPr>
            <p:nvPr/>
          </p:nvSpPr>
          <p:spPr bwMode="auto">
            <a:xfrm>
              <a:off x="399" y="2383"/>
              <a:ext cx="31" cy="489"/>
            </a:xfrm>
            <a:custGeom>
              <a:avLst/>
              <a:gdLst>
                <a:gd name="T0" fmla="*/ 128 w 767"/>
                <a:gd name="T1" fmla="*/ 0 h 12100"/>
                <a:gd name="T2" fmla="*/ 0 w 767"/>
                <a:gd name="T3" fmla="*/ 128 h 12100"/>
                <a:gd name="T4" fmla="*/ 0 w 767"/>
                <a:gd name="T5" fmla="*/ 11973 h 12100"/>
                <a:gd name="T6" fmla="*/ 128 w 767"/>
                <a:gd name="T7" fmla="*/ 12100 h 12100"/>
                <a:gd name="T8" fmla="*/ 639 w 767"/>
                <a:gd name="T9" fmla="*/ 12100 h 12100"/>
                <a:gd name="T10" fmla="*/ 767 w 767"/>
                <a:gd name="T11" fmla="*/ 11973 h 12100"/>
                <a:gd name="T12" fmla="*/ 767 w 767"/>
                <a:gd name="T13" fmla="*/ 128 h 12100"/>
                <a:gd name="T14" fmla="*/ 639 w 767"/>
                <a:gd name="T15" fmla="*/ 0 h 12100"/>
                <a:gd name="T16" fmla="*/ 128 w 767"/>
                <a:gd name="T17" fmla="*/ 0 h 1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7" h="12100">
                  <a:moveTo>
                    <a:pt x="128" y="0"/>
                  </a:moveTo>
                  <a:cubicBezTo>
                    <a:pt x="58" y="0"/>
                    <a:pt x="0" y="58"/>
                    <a:pt x="0" y="128"/>
                  </a:cubicBezTo>
                  <a:lnTo>
                    <a:pt x="0" y="11973"/>
                  </a:lnTo>
                  <a:cubicBezTo>
                    <a:pt x="0" y="12043"/>
                    <a:pt x="58" y="12100"/>
                    <a:pt x="128" y="12100"/>
                  </a:cubicBezTo>
                  <a:lnTo>
                    <a:pt x="639" y="12100"/>
                  </a:lnTo>
                  <a:cubicBezTo>
                    <a:pt x="710" y="12100"/>
                    <a:pt x="767" y="12043"/>
                    <a:pt x="767" y="11973"/>
                  </a:cubicBezTo>
                  <a:lnTo>
                    <a:pt x="767" y="128"/>
                  </a:lnTo>
                  <a:cubicBezTo>
                    <a:pt x="767" y="58"/>
                    <a:pt x="710" y="0"/>
                    <a:pt x="639" y="0"/>
                  </a:cubicBezTo>
                  <a:lnTo>
                    <a:pt x="128" y="0"/>
                  </a:lnTo>
                  <a:close/>
                </a:path>
              </a:pathLst>
            </a:custGeom>
            <a:noFill/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1677" name="Group 93"/>
          <p:cNvGrpSpPr>
            <a:grpSpLocks/>
          </p:cNvGrpSpPr>
          <p:nvPr/>
        </p:nvGrpSpPr>
        <p:grpSpPr bwMode="auto">
          <a:xfrm>
            <a:off x="3649768" y="2101851"/>
            <a:ext cx="49212" cy="163513"/>
            <a:chOff x="1014" y="2964"/>
            <a:chExt cx="31" cy="490"/>
          </a:xfrm>
        </p:grpSpPr>
        <p:sp>
          <p:nvSpPr>
            <p:cNvPr id="451678" name="Freeform 94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679" name="Freeform 95"/>
            <p:cNvSpPr>
              <a:spLocks/>
            </p:cNvSpPr>
            <p:nvPr/>
          </p:nvSpPr>
          <p:spPr bwMode="auto">
            <a:xfrm>
              <a:off x="1014" y="2964"/>
              <a:ext cx="31" cy="490"/>
            </a:xfrm>
            <a:custGeom>
              <a:avLst/>
              <a:gdLst>
                <a:gd name="T0" fmla="*/ 64 w 384"/>
                <a:gd name="T1" fmla="*/ 0 h 6050"/>
                <a:gd name="T2" fmla="*/ 0 w 384"/>
                <a:gd name="T3" fmla="*/ 64 h 6050"/>
                <a:gd name="T4" fmla="*/ 0 w 384"/>
                <a:gd name="T5" fmla="*/ 5986 h 6050"/>
                <a:gd name="T6" fmla="*/ 64 w 384"/>
                <a:gd name="T7" fmla="*/ 6050 h 6050"/>
                <a:gd name="T8" fmla="*/ 320 w 384"/>
                <a:gd name="T9" fmla="*/ 6050 h 6050"/>
                <a:gd name="T10" fmla="*/ 384 w 384"/>
                <a:gd name="T11" fmla="*/ 5986 h 6050"/>
                <a:gd name="T12" fmla="*/ 384 w 384"/>
                <a:gd name="T13" fmla="*/ 64 h 6050"/>
                <a:gd name="T14" fmla="*/ 320 w 384"/>
                <a:gd name="T15" fmla="*/ 0 h 6050"/>
                <a:gd name="T16" fmla="*/ 64 w 384"/>
                <a:gd name="T17" fmla="*/ 0 h 6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4" h="6050">
                  <a:moveTo>
                    <a:pt x="64" y="0"/>
                  </a:moveTo>
                  <a:cubicBezTo>
                    <a:pt x="29" y="0"/>
                    <a:pt x="0" y="28"/>
                    <a:pt x="0" y="64"/>
                  </a:cubicBezTo>
                  <a:lnTo>
                    <a:pt x="0" y="5986"/>
                  </a:lnTo>
                  <a:cubicBezTo>
                    <a:pt x="0" y="6021"/>
                    <a:pt x="29" y="6050"/>
                    <a:pt x="64" y="6050"/>
                  </a:cubicBezTo>
                  <a:lnTo>
                    <a:pt x="320" y="6050"/>
                  </a:lnTo>
                  <a:cubicBezTo>
                    <a:pt x="355" y="6050"/>
                    <a:pt x="384" y="6021"/>
                    <a:pt x="384" y="5986"/>
                  </a:cubicBezTo>
                  <a:lnTo>
                    <a:pt x="384" y="64"/>
                  </a:lnTo>
                  <a:cubicBezTo>
                    <a:pt x="384" y="28"/>
                    <a:pt x="355" y="0"/>
                    <a:pt x="320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FF3300"/>
            </a:solidFill>
            <a:ln w="635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1680" name="Line 96"/>
          <p:cNvSpPr>
            <a:spLocks noChangeShapeType="1"/>
          </p:cNvSpPr>
          <p:nvPr/>
        </p:nvSpPr>
        <p:spPr bwMode="auto">
          <a:xfrm flipV="1">
            <a:off x="4465743" y="1933575"/>
            <a:ext cx="792162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451681" name="Group 97"/>
          <p:cNvGrpSpPr>
            <a:grpSpLocks/>
          </p:cNvGrpSpPr>
          <p:nvPr/>
        </p:nvGrpSpPr>
        <p:grpSpPr bwMode="auto">
          <a:xfrm>
            <a:off x="5556355" y="1581151"/>
            <a:ext cx="884238" cy="962025"/>
            <a:chOff x="1847" y="716"/>
            <a:chExt cx="416" cy="494"/>
          </a:xfrm>
        </p:grpSpPr>
        <p:grpSp>
          <p:nvGrpSpPr>
            <p:cNvPr id="451682" name="Group 98"/>
            <p:cNvGrpSpPr>
              <a:grpSpLocks/>
            </p:cNvGrpSpPr>
            <p:nvPr/>
          </p:nvGrpSpPr>
          <p:grpSpPr bwMode="auto">
            <a:xfrm>
              <a:off x="1847" y="716"/>
              <a:ext cx="31" cy="490"/>
              <a:chOff x="1014" y="2964"/>
              <a:chExt cx="31" cy="490"/>
            </a:xfrm>
          </p:grpSpPr>
          <p:sp>
            <p:nvSpPr>
              <p:cNvPr id="451683" name="Freeform 99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1E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84" name="Freeform 100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85" name="Group 101"/>
            <p:cNvGrpSpPr>
              <a:grpSpLocks/>
            </p:cNvGrpSpPr>
            <p:nvPr/>
          </p:nvGrpSpPr>
          <p:grpSpPr bwMode="auto">
            <a:xfrm>
              <a:off x="1848" y="784"/>
              <a:ext cx="31" cy="103"/>
              <a:chOff x="1014" y="2964"/>
              <a:chExt cx="31" cy="490"/>
            </a:xfrm>
          </p:grpSpPr>
          <p:sp>
            <p:nvSpPr>
              <p:cNvPr id="451686" name="Freeform 102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87" name="Freeform 103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88" name="Group 104"/>
            <p:cNvGrpSpPr>
              <a:grpSpLocks/>
            </p:cNvGrpSpPr>
            <p:nvPr/>
          </p:nvGrpSpPr>
          <p:grpSpPr bwMode="auto">
            <a:xfrm>
              <a:off x="1943" y="717"/>
              <a:ext cx="31" cy="490"/>
              <a:chOff x="1014" y="2964"/>
              <a:chExt cx="31" cy="490"/>
            </a:xfrm>
          </p:grpSpPr>
          <p:sp>
            <p:nvSpPr>
              <p:cNvPr id="451689" name="Freeform 105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1E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90" name="Freeform 106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91" name="Group 107"/>
            <p:cNvGrpSpPr>
              <a:grpSpLocks/>
            </p:cNvGrpSpPr>
            <p:nvPr/>
          </p:nvGrpSpPr>
          <p:grpSpPr bwMode="auto">
            <a:xfrm>
              <a:off x="1944" y="822"/>
              <a:ext cx="31" cy="66"/>
              <a:chOff x="1014" y="2964"/>
              <a:chExt cx="31" cy="490"/>
            </a:xfrm>
          </p:grpSpPr>
          <p:sp>
            <p:nvSpPr>
              <p:cNvPr id="451692" name="Freeform 108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93" name="Freeform 109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94" name="Group 110"/>
            <p:cNvGrpSpPr>
              <a:grpSpLocks/>
            </p:cNvGrpSpPr>
            <p:nvPr/>
          </p:nvGrpSpPr>
          <p:grpSpPr bwMode="auto">
            <a:xfrm>
              <a:off x="2039" y="718"/>
              <a:ext cx="31" cy="490"/>
              <a:chOff x="1014" y="2964"/>
              <a:chExt cx="31" cy="490"/>
            </a:xfrm>
          </p:grpSpPr>
          <p:sp>
            <p:nvSpPr>
              <p:cNvPr id="451695" name="Freeform 111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1E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96" name="Freeform 112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697" name="Group 113"/>
            <p:cNvGrpSpPr>
              <a:grpSpLocks/>
            </p:cNvGrpSpPr>
            <p:nvPr/>
          </p:nvGrpSpPr>
          <p:grpSpPr bwMode="auto">
            <a:xfrm>
              <a:off x="2040" y="786"/>
              <a:ext cx="31" cy="60"/>
              <a:chOff x="1014" y="2964"/>
              <a:chExt cx="31" cy="490"/>
            </a:xfrm>
          </p:grpSpPr>
          <p:sp>
            <p:nvSpPr>
              <p:cNvPr id="451698" name="Freeform 114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99" name="Freeform 115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700" name="Group 116"/>
            <p:cNvGrpSpPr>
              <a:grpSpLocks/>
            </p:cNvGrpSpPr>
            <p:nvPr/>
          </p:nvGrpSpPr>
          <p:grpSpPr bwMode="auto">
            <a:xfrm>
              <a:off x="2135" y="719"/>
              <a:ext cx="31" cy="490"/>
              <a:chOff x="1014" y="2964"/>
              <a:chExt cx="31" cy="490"/>
            </a:xfrm>
          </p:grpSpPr>
          <p:sp>
            <p:nvSpPr>
              <p:cNvPr id="451701" name="Freeform 117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1E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2" name="Freeform 118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703" name="Group 119"/>
            <p:cNvGrpSpPr>
              <a:grpSpLocks/>
            </p:cNvGrpSpPr>
            <p:nvPr/>
          </p:nvGrpSpPr>
          <p:grpSpPr bwMode="auto">
            <a:xfrm>
              <a:off x="2136" y="846"/>
              <a:ext cx="31" cy="44"/>
              <a:chOff x="1014" y="2964"/>
              <a:chExt cx="31" cy="490"/>
            </a:xfrm>
          </p:grpSpPr>
          <p:sp>
            <p:nvSpPr>
              <p:cNvPr id="451704" name="Freeform 120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5" name="Freeform 121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706" name="Group 122"/>
            <p:cNvGrpSpPr>
              <a:grpSpLocks/>
            </p:cNvGrpSpPr>
            <p:nvPr/>
          </p:nvGrpSpPr>
          <p:grpSpPr bwMode="auto">
            <a:xfrm>
              <a:off x="2231" y="720"/>
              <a:ext cx="31" cy="490"/>
              <a:chOff x="1014" y="2964"/>
              <a:chExt cx="31" cy="490"/>
            </a:xfrm>
          </p:grpSpPr>
          <p:sp>
            <p:nvSpPr>
              <p:cNvPr id="451707" name="Freeform 123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C1E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08" name="Freeform 124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1709" name="Group 125"/>
            <p:cNvGrpSpPr>
              <a:grpSpLocks/>
            </p:cNvGrpSpPr>
            <p:nvPr/>
          </p:nvGrpSpPr>
          <p:grpSpPr bwMode="auto">
            <a:xfrm>
              <a:off x="2232" y="788"/>
              <a:ext cx="31" cy="38"/>
              <a:chOff x="1014" y="2964"/>
              <a:chExt cx="31" cy="490"/>
            </a:xfrm>
          </p:grpSpPr>
          <p:sp>
            <p:nvSpPr>
              <p:cNvPr id="451710" name="Freeform 126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11" name="Freeform 127"/>
              <p:cNvSpPr>
                <a:spLocks/>
              </p:cNvSpPr>
              <p:nvPr/>
            </p:nvSpPr>
            <p:spPr bwMode="auto">
              <a:xfrm>
                <a:off x="1014" y="2964"/>
                <a:ext cx="31" cy="490"/>
              </a:xfrm>
              <a:custGeom>
                <a:avLst/>
                <a:gdLst>
                  <a:gd name="T0" fmla="*/ 64 w 384"/>
                  <a:gd name="T1" fmla="*/ 0 h 6050"/>
                  <a:gd name="T2" fmla="*/ 0 w 384"/>
                  <a:gd name="T3" fmla="*/ 64 h 6050"/>
                  <a:gd name="T4" fmla="*/ 0 w 384"/>
                  <a:gd name="T5" fmla="*/ 5986 h 6050"/>
                  <a:gd name="T6" fmla="*/ 64 w 384"/>
                  <a:gd name="T7" fmla="*/ 6050 h 6050"/>
                  <a:gd name="T8" fmla="*/ 320 w 384"/>
                  <a:gd name="T9" fmla="*/ 6050 h 6050"/>
                  <a:gd name="T10" fmla="*/ 384 w 384"/>
                  <a:gd name="T11" fmla="*/ 5986 h 6050"/>
                  <a:gd name="T12" fmla="*/ 384 w 384"/>
                  <a:gd name="T13" fmla="*/ 64 h 6050"/>
                  <a:gd name="T14" fmla="*/ 320 w 384"/>
                  <a:gd name="T15" fmla="*/ 0 h 6050"/>
                  <a:gd name="T16" fmla="*/ 64 w 384"/>
                  <a:gd name="T17" fmla="*/ 0 h 6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6050">
                    <a:moveTo>
                      <a:pt x="64" y="0"/>
                    </a:moveTo>
                    <a:cubicBezTo>
                      <a:pt x="29" y="0"/>
                      <a:pt x="0" y="28"/>
                      <a:pt x="0" y="64"/>
                    </a:cubicBezTo>
                    <a:lnTo>
                      <a:pt x="0" y="5986"/>
                    </a:lnTo>
                    <a:cubicBezTo>
                      <a:pt x="0" y="6021"/>
                      <a:pt x="29" y="6050"/>
                      <a:pt x="64" y="6050"/>
                    </a:cubicBezTo>
                    <a:lnTo>
                      <a:pt x="320" y="6050"/>
                    </a:lnTo>
                    <a:cubicBezTo>
                      <a:pt x="355" y="6050"/>
                      <a:pt x="384" y="6021"/>
                      <a:pt x="384" y="5986"/>
                    </a:cubicBezTo>
                    <a:lnTo>
                      <a:pt x="384" y="64"/>
                    </a:lnTo>
                    <a:cubicBezTo>
                      <a:pt x="384" y="28"/>
                      <a:pt x="355" y="0"/>
                      <a:pt x="320" y="0"/>
                    </a:cubicBez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F3300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451712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10359"/>
              </p:ext>
            </p:extLst>
          </p:nvPr>
        </p:nvGraphicFramePr>
        <p:xfrm>
          <a:off x="7040670" y="1119188"/>
          <a:ext cx="3810482" cy="184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7" r:id="rId3" imgW="4495238" imgH="3019048" progId="CorelPhotoPaint.Image.7">
                  <p:embed/>
                </p:oleObj>
              </mc:Choice>
              <mc:Fallback>
                <p:oleObj name="CorelPhotoPaint.Image.7" r:id="rId3" imgW="4495238" imgH="3019048" progId="CorelPhotoPaint.Image.7">
                  <p:embed/>
                  <p:pic>
                    <p:nvPicPr>
                      <p:cNvPr id="451712" name="Object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15604"/>
                      <a:stretch>
                        <a:fillRect/>
                      </a:stretch>
                    </p:blipFill>
                    <p:spPr bwMode="auto">
                      <a:xfrm>
                        <a:off x="7040670" y="1119188"/>
                        <a:ext cx="3810482" cy="184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713" name="Text Box 129"/>
          <p:cNvSpPr txBox="1">
            <a:spLocks noChangeArrowheads="1"/>
          </p:cNvSpPr>
          <p:nvPr/>
        </p:nvSpPr>
        <p:spPr bwMode="auto">
          <a:xfrm>
            <a:off x="7776188" y="1200091"/>
            <a:ext cx="28829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/>
              <a:t>Field experiment Davis 10 reps.</a:t>
            </a:r>
          </a:p>
        </p:txBody>
      </p:sp>
      <p:sp>
        <p:nvSpPr>
          <p:cNvPr id="451714" name="Rectangle 130"/>
          <p:cNvSpPr>
            <a:spLocks noChangeArrowheads="1"/>
          </p:cNvSpPr>
          <p:nvPr/>
        </p:nvSpPr>
        <p:spPr bwMode="auto">
          <a:xfrm>
            <a:off x="4732443" y="822325"/>
            <a:ext cx="59420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Trebuchet MS" pitchFamily="34" charset="0"/>
              </a:rPr>
              <a:t>Precise genetic stocks    +          Replicated field experiments</a:t>
            </a:r>
            <a:endParaRPr lang="en-US" sz="1600">
              <a:latin typeface="Arial" pitchFamily="34" charset="0"/>
            </a:endParaRPr>
          </a:p>
        </p:txBody>
      </p:sp>
      <p:sp>
        <p:nvSpPr>
          <p:cNvPr id="451715" name="Rectangle 131"/>
          <p:cNvSpPr>
            <a:spLocks noChangeArrowheads="1"/>
          </p:cNvSpPr>
          <p:nvPr/>
        </p:nvSpPr>
        <p:spPr bwMode="auto">
          <a:xfrm>
            <a:off x="1833337" y="510671"/>
            <a:ext cx="3749040" cy="36576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716" name="Rectangle 132"/>
          <p:cNvSpPr>
            <a:spLocks noChangeArrowheads="1"/>
          </p:cNvSpPr>
          <p:nvPr/>
        </p:nvSpPr>
        <p:spPr bwMode="auto">
          <a:xfrm>
            <a:off x="4354619" y="1670051"/>
            <a:ext cx="993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100" b="1">
                <a:solidFill>
                  <a:srgbClr val="FF0000"/>
                </a:solidFill>
                <a:latin typeface="Trebuchet MS" pitchFamily="34" charset="0"/>
              </a:rPr>
              <a:t>RSL#65 x LDN</a:t>
            </a:r>
            <a:endParaRPr lang="en-US" sz="1000">
              <a:latin typeface="Arial" pitchFamily="34" charset="0"/>
            </a:endParaRPr>
          </a:p>
        </p:txBody>
      </p:sp>
      <p:sp>
        <p:nvSpPr>
          <p:cNvPr id="451817" name="Text Box 233"/>
          <p:cNvSpPr txBox="1">
            <a:spLocks noChangeArrowheads="1"/>
          </p:cNvSpPr>
          <p:nvPr/>
        </p:nvSpPr>
        <p:spPr bwMode="auto">
          <a:xfrm>
            <a:off x="9505207" y="6279516"/>
            <a:ext cx="2622550" cy="3667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cs typeface="Times New Roman" pitchFamily="18" charset="0"/>
              </a:rPr>
              <a:t>Science 2006, 314:1298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36B25D-F483-44F9-9556-9D714545AA2A}"/>
              </a:ext>
            </a:extLst>
          </p:cNvPr>
          <p:cNvGrpSpPr/>
          <p:nvPr/>
        </p:nvGrpSpPr>
        <p:grpSpPr>
          <a:xfrm>
            <a:off x="2100403" y="3380200"/>
            <a:ext cx="1582738" cy="2881313"/>
            <a:chOff x="2293780" y="3629052"/>
            <a:chExt cx="1582738" cy="2881313"/>
          </a:xfrm>
        </p:grpSpPr>
        <p:sp>
          <p:nvSpPr>
            <p:cNvPr id="451718" name="Text Box 134"/>
            <p:cNvSpPr txBox="1">
              <a:spLocks noChangeArrowheads="1"/>
            </p:cNvSpPr>
            <p:nvPr/>
          </p:nvSpPr>
          <p:spPr bwMode="auto">
            <a:xfrm>
              <a:off x="2797024" y="4746653"/>
              <a:ext cx="758825" cy="224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s-ES" sz="1200" i="1" dirty="0"/>
                <a:t>ucw64</a:t>
              </a:r>
              <a:endParaRPr lang="es-ES" sz="1200" b="1" i="1" dirty="0"/>
            </a:p>
          </p:txBody>
        </p:sp>
        <p:sp>
          <p:nvSpPr>
            <p:cNvPr id="451719" name="Rectangle 135"/>
            <p:cNvSpPr>
              <a:spLocks noChangeArrowheads="1"/>
            </p:cNvSpPr>
            <p:nvPr/>
          </p:nvSpPr>
          <p:spPr bwMode="auto">
            <a:xfrm>
              <a:off x="2663668" y="3895752"/>
              <a:ext cx="100013" cy="2574925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730" name="Text Box 146"/>
            <p:cNvSpPr txBox="1">
              <a:spLocks noChangeArrowheads="1"/>
            </p:cNvSpPr>
            <p:nvPr/>
          </p:nvSpPr>
          <p:spPr bwMode="auto">
            <a:xfrm>
              <a:off x="2657318" y="5262858"/>
              <a:ext cx="758825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eaLnBrk="0" hangingPunct="0"/>
              <a:r>
                <a:rPr lang="es-ES" sz="1200" i="1" dirty="0"/>
                <a:t>ucw65</a:t>
              </a:r>
            </a:p>
          </p:txBody>
        </p:sp>
        <p:sp>
          <p:nvSpPr>
            <p:cNvPr id="451731" name="Text Box 147"/>
            <p:cNvSpPr txBox="1">
              <a:spLocks noChangeArrowheads="1"/>
            </p:cNvSpPr>
            <p:nvPr/>
          </p:nvSpPr>
          <p:spPr bwMode="auto">
            <a:xfrm>
              <a:off x="2751189" y="4588845"/>
              <a:ext cx="554038" cy="180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r" eaLnBrk="0" hangingPunct="0"/>
              <a:r>
                <a:rPr lang="es-ES" sz="1200" i="1" dirty="0"/>
                <a:t>Nor-B2</a:t>
              </a:r>
            </a:p>
          </p:txBody>
        </p:sp>
        <p:sp>
          <p:nvSpPr>
            <p:cNvPr id="451732" name="Text Box 148"/>
            <p:cNvSpPr txBox="1">
              <a:spLocks noChangeArrowheads="1"/>
            </p:cNvSpPr>
            <p:nvPr/>
          </p:nvSpPr>
          <p:spPr bwMode="auto">
            <a:xfrm>
              <a:off x="2768444" y="5841833"/>
              <a:ext cx="670083" cy="198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s-ES" sz="1200" i="1" dirty="0"/>
                <a:t>ucw66</a:t>
              </a:r>
            </a:p>
          </p:txBody>
        </p:sp>
        <p:sp>
          <p:nvSpPr>
            <p:cNvPr id="451733" name="Text Box 149"/>
            <p:cNvSpPr txBox="1">
              <a:spLocks noChangeArrowheads="1"/>
            </p:cNvSpPr>
            <p:nvPr/>
          </p:nvSpPr>
          <p:spPr bwMode="auto">
            <a:xfrm>
              <a:off x="2787339" y="6010777"/>
              <a:ext cx="969963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s-ES" sz="1200" i="1" dirty="0"/>
                <a:t>gwm193</a:t>
              </a:r>
            </a:p>
          </p:txBody>
        </p:sp>
        <p:sp>
          <p:nvSpPr>
            <p:cNvPr id="451734" name="Text Box 150"/>
            <p:cNvSpPr txBox="1">
              <a:spLocks noChangeArrowheads="1"/>
            </p:cNvSpPr>
            <p:nvPr/>
          </p:nvSpPr>
          <p:spPr bwMode="auto">
            <a:xfrm>
              <a:off x="2765268" y="5002168"/>
              <a:ext cx="1111250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s-ES" b="1" i="1" dirty="0">
                  <a:solidFill>
                    <a:srgbClr val="FF3300"/>
                  </a:solidFill>
                </a:rPr>
                <a:t>Gpc-6B1</a:t>
              </a:r>
            </a:p>
          </p:txBody>
        </p:sp>
        <p:sp>
          <p:nvSpPr>
            <p:cNvPr id="451736" name="Text Box 152"/>
            <p:cNvSpPr txBox="1">
              <a:spLocks noChangeArrowheads="1"/>
            </p:cNvSpPr>
            <p:nvPr/>
          </p:nvSpPr>
          <p:spPr bwMode="auto">
            <a:xfrm>
              <a:off x="2293780" y="4675215"/>
              <a:ext cx="4159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000"/>
                <a:t>0.9</a:t>
              </a:r>
              <a:endParaRPr lang="en-US" sz="1200"/>
            </a:p>
          </p:txBody>
        </p:sp>
        <p:sp>
          <p:nvSpPr>
            <p:cNvPr id="451737" name="Text Box 153"/>
            <p:cNvSpPr txBox="1">
              <a:spLocks noChangeArrowheads="1"/>
            </p:cNvSpPr>
            <p:nvPr/>
          </p:nvSpPr>
          <p:spPr bwMode="auto">
            <a:xfrm>
              <a:off x="2293780" y="4905402"/>
              <a:ext cx="406400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000"/>
                <a:t>1.5</a:t>
              </a:r>
              <a:endParaRPr lang="en-US" sz="1200"/>
            </a:p>
          </p:txBody>
        </p:sp>
        <p:sp>
          <p:nvSpPr>
            <p:cNvPr id="451738" name="Text Box 154"/>
            <p:cNvSpPr txBox="1">
              <a:spLocks noChangeArrowheads="1"/>
            </p:cNvSpPr>
            <p:nvPr/>
          </p:nvSpPr>
          <p:spPr bwMode="auto">
            <a:xfrm>
              <a:off x="2293780" y="5178452"/>
              <a:ext cx="406400" cy="306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000"/>
                <a:t>1.2</a:t>
              </a:r>
              <a:endParaRPr lang="en-US" sz="1200"/>
            </a:p>
          </p:txBody>
        </p:sp>
        <p:sp>
          <p:nvSpPr>
            <p:cNvPr id="451739" name="Text Box 155"/>
            <p:cNvSpPr txBox="1">
              <a:spLocks noChangeArrowheads="1"/>
            </p:cNvSpPr>
            <p:nvPr/>
          </p:nvSpPr>
          <p:spPr bwMode="auto">
            <a:xfrm>
              <a:off x="2293780" y="5581677"/>
              <a:ext cx="3841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000"/>
                <a:t>3.0</a:t>
              </a:r>
            </a:p>
          </p:txBody>
        </p:sp>
        <p:sp>
          <p:nvSpPr>
            <p:cNvPr id="451740" name="Text Box 156"/>
            <p:cNvSpPr txBox="1">
              <a:spLocks noChangeArrowheads="1"/>
            </p:cNvSpPr>
            <p:nvPr/>
          </p:nvSpPr>
          <p:spPr bwMode="auto">
            <a:xfrm>
              <a:off x="2293780" y="5934102"/>
              <a:ext cx="365125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000"/>
                <a:t>0.9</a:t>
              </a:r>
              <a:endParaRPr lang="en-US" sz="1200"/>
            </a:p>
          </p:txBody>
        </p:sp>
        <p:sp>
          <p:nvSpPr>
            <p:cNvPr id="451742" name="Text Box 158"/>
            <p:cNvSpPr txBox="1">
              <a:spLocks noChangeArrowheads="1"/>
            </p:cNvSpPr>
            <p:nvPr/>
          </p:nvSpPr>
          <p:spPr bwMode="auto">
            <a:xfrm>
              <a:off x="2755743" y="3868765"/>
              <a:ext cx="969963" cy="33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s-ES" sz="1200" i="1" dirty="0"/>
                <a:t>gwm508</a:t>
              </a:r>
            </a:p>
          </p:txBody>
        </p:sp>
        <p:sp>
          <p:nvSpPr>
            <p:cNvPr id="451743" name="Text Box 159"/>
            <p:cNvSpPr txBox="1">
              <a:spLocks noChangeArrowheads="1"/>
            </p:cNvSpPr>
            <p:nvPr/>
          </p:nvSpPr>
          <p:spPr bwMode="auto">
            <a:xfrm>
              <a:off x="2319180" y="4249765"/>
              <a:ext cx="415925" cy="25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r>
                <a:rPr lang="en-US" sz="1000" dirty="0"/>
                <a:t>4.7</a:t>
              </a:r>
              <a:endParaRPr lang="en-US" sz="1200" dirty="0"/>
            </a:p>
          </p:txBody>
        </p:sp>
        <p:grpSp>
          <p:nvGrpSpPr>
            <p:cNvPr id="451744" name="Group 160"/>
            <p:cNvGrpSpPr>
              <a:grpSpLocks/>
            </p:cNvGrpSpPr>
            <p:nvPr/>
          </p:nvGrpSpPr>
          <p:grpSpPr bwMode="auto">
            <a:xfrm>
              <a:off x="2612868" y="6470677"/>
              <a:ext cx="228600" cy="39688"/>
              <a:chOff x="6713" y="7672"/>
              <a:chExt cx="326" cy="50"/>
            </a:xfrm>
          </p:grpSpPr>
          <p:sp>
            <p:nvSpPr>
              <p:cNvPr id="451745" name="Line 161"/>
              <p:cNvSpPr>
                <a:spLocks noChangeShapeType="1"/>
              </p:cNvSpPr>
              <p:nvPr/>
            </p:nvSpPr>
            <p:spPr bwMode="auto">
              <a:xfrm>
                <a:off x="6713" y="7672"/>
                <a:ext cx="3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46" name="Line 162"/>
              <p:cNvSpPr>
                <a:spLocks noChangeShapeType="1"/>
              </p:cNvSpPr>
              <p:nvPr/>
            </p:nvSpPr>
            <p:spPr bwMode="auto">
              <a:xfrm>
                <a:off x="6713" y="7722"/>
                <a:ext cx="32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1747" name="Rectangle 163"/>
            <p:cNvSpPr>
              <a:spLocks noChangeArrowheads="1"/>
            </p:cNvSpPr>
            <p:nvPr/>
          </p:nvSpPr>
          <p:spPr bwMode="auto">
            <a:xfrm>
              <a:off x="2662080" y="4883177"/>
              <a:ext cx="101600" cy="53657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749" name="Rectangle 165"/>
            <p:cNvSpPr>
              <a:spLocks noChangeArrowheads="1"/>
            </p:cNvSpPr>
            <p:nvPr/>
          </p:nvSpPr>
          <p:spPr bwMode="auto">
            <a:xfrm>
              <a:off x="2454118" y="3629052"/>
              <a:ext cx="796925" cy="169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r>
                <a:rPr lang="en-US" sz="1100" b="1" dirty="0">
                  <a:latin typeface="Trebuchet MS" pitchFamily="34" charset="0"/>
                </a:rPr>
                <a:t>Chr. 6BS</a:t>
              </a:r>
              <a:endParaRPr lang="en-US" sz="1000" dirty="0">
                <a:latin typeface="Arial" pitchFamily="34" charset="0"/>
              </a:endParaRPr>
            </a:p>
          </p:txBody>
        </p:sp>
        <p:sp>
          <p:nvSpPr>
            <p:cNvPr id="236" name="Line 162">
              <a:extLst>
                <a:ext uri="{FF2B5EF4-FFF2-40B4-BE49-F238E27FC236}">
                  <a16:creationId xmlns:a16="http://schemas.microsoft.com/office/drawing/2014/main" id="{95AD620D-0C8B-44FB-AD6B-D331E379CF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11158" y="6169610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Line 162">
              <a:extLst>
                <a:ext uri="{FF2B5EF4-FFF2-40B4-BE49-F238E27FC236}">
                  <a16:creationId xmlns:a16="http://schemas.microsoft.com/office/drawing/2014/main" id="{803757C5-9682-4483-AC00-EF85CF3CA4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9174" y="5982968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Line 162">
              <a:extLst>
                <a:ext uri="{FF2B5EF4-FFF2-40B4-BE49-F238E27FC236}">
                  <a16:creationId xmlns:a16="http://schemas.microsoft.com/office/drawing/2014/main" id="{E0EE62AD-5C91-4757-864B-0B38FC5BDB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7189" y="4008624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Line 162">
              <a:extLst>
                <a:ext uri="{FF2B5EF4-FFF2-40B4-BE49-F238E27FC236}">
                  <a16:creationId xmlns:a16="http://schemas.microsoft.com/office/drawing/2014/main" id="{468179CD-371D-4932-B676-BB334B66FE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5753" y="5393658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Line 162">
              <a:extLst>
                <a:ext uri="{FF2B5EF4-FFF2-40B4-BE49-F238E27FC236}">
                  <a16:creationId xmlns:a16="http://schemas.microsoft.com/office/drawing/2014/main" id="{2AF9A296-7FAF-4E9E-A0F5-47089E674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5753" y="5188439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Line 162">
              <a:extLst>
                <a:ext uri="{FF2B5EF4-FFF2-40B4-BE49-F238E27FC236}">
                  <a16:creationId xmlns:a16="http://schemas.microsoft.com/office/drawing/2014/main" id="{405B22CA-E2D4-4359-A800-EC6AB6516B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4317" y="4909324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Line 162">
              <a:extLst>
                <a:ext uri="{FF2B5EF4-FFF2-40B4-BE49-F238E27FC236}">
                  <a16:creationId xmlns:a16="http://schemas.microsoft.com/office/drawing/2014/main" id="{B35DA216-22BC-481B-B4FC-B99B4E799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2607" y="4691858"/>
              <a:ext cx="2286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6" name="Picture 225">
            <a:extLst>
              <a:ext uri="{FF2B5EF4-FFF2-40B4-BE49-F238E27FC236}">
                <a16:creationId xmlns:a16="http://schemas.microsoft.com/office/drawing/2014/main" id="{2AFA1FD9-C23D-49B2-ADC7-5AEC384F80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47" y="1127908"/>
            <a:ext cx="1338532" cy="1640693"/>
          </a:xfrm>
          <a:prstGeom prst="rect">
            <a:avLst/>
          </a:prstGeom>
        </p:spPr>
      </p:pic>
      <p:sp>
        <p:nvSpPr>
          <p:cNvPr id="227" name="Rectangle 87">
            <a:extLst>
              <a:ext uri="{FF2B5EF4-FFF2-40B4-BE49-F238E27FC236}">
                <a16:creationId xmlns:a16="http://schemas.microsoft.com/office/drawing/2014/main" id="{4E06E560-3484-4901-8932-36995AACA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390" y="805147"/>
            <a:ext cx="18034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1100" b="1" dirty="0">
                <a:latin typeface="Trebuchet MS" pitchFamily="34" charset="0"/>
              </a:rPr>
              <a:t>Wild wheat with high GPC</a:t>
            </a:r>
            <a:endParaRPr lang="en-US" sz="1000" dirty="0">
              <a:latin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20DEA9-D2FE-4E18-9F71-7D28807629B6}"/>
              </a:ext>
            </a:extLst>
          </p:cNvPr>
          <p:cNvGrpSpPr/>
          <p:nvPr/>
        </p:nvGrpSpPr>
        <p:grpSpPr>
          <a:xfrm>
            <a:off x="4684589" y="3276253"/>
            <a:ext cx="5592656" cy="3003263"/>
            <a:chOff x="4354619" y="3156189"/>
            <a:chExt cx="5592656" cy="300326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5AFEBC-EFB3-4331-AD79-2F269F02D771}"/>
                </a:ext>
              </a:extLst>
            </p:cNvPr>
            <p:cNvGrpSpPr/>
            <p:nvPr/>
          </p:nvGrpSpPr>
          <p:grpSpPr>
            <a:xfrm>
              <a:off x="4354619" y="3156189"/>
              <a:ext cx="5577840" cy="3003263"/>
              <a:chOff x="5217613" y="3278892"/>
              <a:chExt cx="4928961" cy="3003263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F1404FBD-6CD9-4D8E-A702-EDA74DF6A355}"/>
                  </a:ext>
                </a:extLst>
              </p:cNvPr>
              <p:cNvGrpSpPr/>
              <p:nvPr/>
            </p:nvGrpSpPr>
            <p:grpSpPr>
              <a:xfrm>
                <a:off x="5217613" y="3278892"/>
                <a:ext cx="4928961" cy="3003263"/>
                <a:chOff x="5198501" y="3146984"/>
                <a:chExt cx="4928961" cy="3003263"/>
              </a:xfrm>
            </p:grpSpPr>
            <p:sp>
              <p:nvSpPr>
                <p:cNvPr id="451752" name="Line 168"/>
                <p:cNvSpPr>
                  <a:spLocks noChangeShapeType="1"/>
                </p:cNvSpPr>
                <p:nvPr/>
              </p:nvSpPr>
              <p:spPr bwMode="auto">
                <a:xfrm>
                  <a:off x="8686738" y="3497009"/>
                  <a:ext cx="0" cy="21170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53" name="Line 169"/>
                <p:cNvSpPr>
                  <a:spLocks noChangeShapeType="1"/>
                </p:cNvSpPr>
                <p:nvPr/>
              </p:nvSpPr>
              <p:spPr bwMode="auto">
                <a:xfrm flipV="1">
                  <a:off x="5737929" y="3708718"/>
                  <a:ext cx="2977679" cy="2983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54" name="Line 170"/>
                <p:cNvSpPr>
                  <a:spLocks noChangeShapeType="1"/>
                </p:cNvSpPr>
                <p:nvPr/>
              </p:nvSpPr>
              <p:spPr bwMode="auto">
                <a:xfrm>
                  <a:off x="8982307" y="3497009"/>
                  <a:ext cx="0" cy="21170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55" name="Line 171"/>
                <p:cNvSpPr>
                  <a:spLocks noChangeShapeType="1"/>
                </p:cNvSpPr>
                <p:nvPr/>
              </p:nvSpPr>
              <p:spPr bwMode="auto">
                <a:xfrm>
                  <a:off x="8982307" y="3708718"/>
                  <a:ext cx="954067" cy="29831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56" name="Line 172"/>
                <p:cNvSpPr>
                  <a:spLocks noChangeShapeType="1"/>
                </p:cNvSpPr>
                <p:nvPr/>
              </p:nvSpPr>
              <p:spPr bwMode="auto">
                <a:xfrm>
                  <a:off x="5737929" y="4007035"/>
                  <a:ext cx="0" cy="3134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57" name="Line 173"/>
                <p:cNvSpPr>
                  <a:spLocks noChangeShapeType="1"/>
                </p:cNvSpPr>
                <p:nvPr/>
              </p:nvSpPr>
              <p:spPr bwMode="auto">
                <a:xfrm>
                  <a:off x="9936374" y="4007035"/>
                  <a:ext cx="0" cy="31344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59" name="Text Box 17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8589132" y="3277051"/>
                  <a:ext cx="496280" cy="1704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algn="ctr" eaLnBrk="0" hangingPunct="0"/>
                  <a:r>
                    <a:rPr lang="en-US" sz="1200" b="1" dirty="0">
                      <a:solidFill>
                        <a:srgbClr val="000000"/>
                      </a:solidFill>
                      <a:latin typeface="Trebuchet MS" pitchFamily="34" charset="0"/>
                      <a:cs typeface="Arial" pitchFamily="34" charset="0"/>
                    </a:rPr>
                    <a:t>8 kb</a:t>
                  </a:r>
                </a:p>
              </p:txBody>
            </p:sp>
            <p:grpSp>
              <p:nvGrpSpPr>
                <p:cNvPr id="451760" name="Group 176"/>
                <p:cNvGrpSpPr>
                  <a:grpSpLocks/>
                </p:cNvGrpSpPr>
                <p:nvPr/>
              </p:nvGrpSpPr>
              <p:grpSpPr bwMode="auto">
                <a:xfrm flipH="1">
                  <a:off x="5605954" y="3250931"/>
                  <a:ext cx="4521508" cy="545770"/>
                  <a:chOff x="0" y="1881"/>
                  <a:chExt cx="5638" cy="615"/>
                </a:xfrm>
              </p:grpSpPr>
              <p:sp>
                <p:nvSpPr>
                  <p:cNvPr id="451761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144" y="2256"/>
                    <a:ext cx="5376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762" name="Oval 17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96" y="2208"/>
                    <a:ext cx="96" cy="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763" name="Text Box 179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0" y="1920"/>
                    <a:ext cx="62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 eaLnBrk="0" hangingPunct="0"/>
                    <a:r>
                      <a:rPr lang="en-US" sz="800" b="1" i="1" dirty="0">
                        <a:solidFill>
                          <a:srgbClr val="000000"/>
                        </a:solidFill>
                        <a:latin typeface="Trebuchet MS" pitchFamily="34" charset="0"/>
                        <a:cs typeface="Arial" pitchFamily="34" charset="0"/>
                      </a:rPr>
                      <a:t>Xuhw89</a:t>
                    </a:r>
                  </a:p>
                </p:txBody>
              </p:sp>
              <p:sp>
                <p:nvSpPr>
                  <p:cNvPr id="451764" name="Text Box 180"/>
                  <p:cNvSpPr txBox="1">
                    <a:spLocks noChangeAspect="1" noChangeArrowheads="1"/>
                  </p:cNvSpPr>
                  <p:nvPr/>
                </p:nvSpPr>
                <p:spPr bwMode="auto">
                  <a:xfrm>
                    <a:off x="4780" y="1881"/>
                    <a:ext cx="858" cy="26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pPr algn="ctr" eaLnBrk="0" hangingPunct="0"/>
                    <a:r>
                      <a:rPr lang="en-US" sz="800" b="1" i="1" dirty="0">
                        <a:solidFill>
                          <a:srgbClr val="000000"/>
                        </a:solidFill>
                        <a:latin typeface="Trebuchet MS" pitchFamily="34" charset="0"/>
                        <a:cs typeface="Arial" pitchFamily="34" charset="0"/>
                      </a:rPr>
                      <a:t>ucw71</a:t>
                    </a:r>
                  </a:p>
                </p:txBody>
              </p:sp>
              <p:grpSp>
                <p:nvGrpSpPr>
                  <p:cNvPr id="451765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5136" y="2352"/>
                    <a:ext cx="240" cy="144"/>
                    <a:chOff x="2880" y="2040"/>
                    <a:chExt cx="240" cy="144"/>
                  </a:xfrm>
                </p:grpSpPr>
                <p:sp>
                  <p:nvSpPr>
                    <p:cNvPr id="451766" name="Line 1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12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767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04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1768" name="Group 184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5376" y="2352"/>
                    <a:ext cx="240" cy="144"/>
                    <a:chOff x="2880" y="2040"/>
                    <a:chExt cx="240" cy="144"/>
                  </a:xfrm>
                </p:grpSpPr>
                <p:sp>
                  <p:nvSpPr>
                    <p:cNvPr id="451769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12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770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04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1771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4878" y="2352"/>
                    <a:ext cx="240" cy="144"/>
                    <a:chOff x="2880" y="2040"/>
                    <a:chExt cx="240" cy="144"/>
                  </a:xfrm>
                </p:grpSpPr>
                <p:sp>
                  <p:nvSpPr>
                    <p:cNvPr id="45177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12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77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04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1774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4512" y="2352"/>
                    <a:ext cx="240" cy="144"/>
                    <a:chOff x="2880" y="2040"/>
                    <a:chExt cx="240" cy="144"/>
                  </a:xfrm>
                </p:grpSpPr>
                <p:sp>
                  <p:nvSpPr>
                    <p:cNvPr id="451775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12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776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04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1777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3648" y="2352"/>
                    <a:ext cx="240" cy="144"/>
                    <a:chOff x="2880" y="2040"/>
                    <a:chExt cx="240" cy="144"/>
                  </a:xfrm>
                </p:grpSpPr>
                <p:sp>
                  <p:nvSpPr>
                    <p:cNvPr id="45177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12"/>
                      <a:ext cx="240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779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04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451780" name="Group 196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1462" y="2352"/>
                    <a:ext cx="253" cy="144"/>
                    <a:chOff x="2893" y="2040"/>
                    <a:chExt cx="253" cy="144"/>
                  </a:xfrm>
                </p:grpSpPr>
                <p:sp>
                  <p:nvSpPr>
                    <p:cNvPr id="451781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06" y="2112"/>
                      <a:ext cx="240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1782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3" y="2040"/>
                      <a:ext cx="0" cy="14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51783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5256" y="2055"/>
                    <a:ext cx="0" cy="239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784" name="Line 200"/>
                <p:cNvSpPr>
                  <a:spLocks noChangeShapeType="1"/>
                </p:cNvSpPr>
                <p:nvPr/>
              </p:nvSpPr>
              <p:spPr bwMode="auto">
                <a:xfrm flipH="1">
                  <a:off x="5724181" y="4220119"/>
                  <a:ext cx="423693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85" name="Rectangle 201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6026623" y="4060650"/>
                  <a:ext cx="133349" cy="259825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86" name="Rectangle 202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6683747" y="4060650"/>
                  <a:ext cx="329937" cy="259825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87" name="Rectangle 203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237766" y="4060650"/>
                  <a:ext cx="736859" cy="25982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grpSp>
              <p:nvGrpSpPr>
                <p:cNvPr id="451788" name="Group 204"/>
                <p:cNvGrpSpPr>
                  <a:grpSpLocks/>
                </p:cNvGrpSpPr>
                <p:nvPr/>
              </p:nvGrpSpPr>
              <p:grpSpPr bwMode="auto">
                <a:xfrm flipH="1">
                  <a:off x="5827287" y="4092269"/>
                  <a:ext cx="188339" cy="127850"/>
                  <a:chOff x="3998" y="3120"/>
                  <a:chExt cx="240" cy="144"/>
                </a:xfrm>
              </p:grpSpPr>
              <p:sp>
                <p:nvSpPr>
                  <p:cNvPr id="451789" name="Line 20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3998" y="3138"/>
                    <a:ext cx="240" cy="0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 sz="1400"/>
                  </a:p>
                </p:txBody>
              </p:sp>
              <p:sp>
                <p:nvSpPr>
                  <p:cNvPr id="451790" name="Line 206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4238" y="31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792" name="Rectangle 208"/>
                <p:cNvSpPr>
                  <a:spLocks noChangeAspect="1" noChangeArrowheads="1"/>
                </p:cNvSpPr>
                <p:nvPr/>
              </p:nvSpPr>
              <p:spPr bwMode="auto">
                <a:xfrm flipH="1">
                  <a:off x="7233642" y="4060650"/>
                  <a:ext cx="57739" cy="259825"/>
                </a:xfrm>
                <a:prstGeom prst="rect">
                  <a:avLst/>
                </a:prstGeom>
                <a:solidFill>
                  <a:srgbClr val="FF00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795" name="Oval 211"/>
                <p:cNvSpPr>
                  <a:spLocks noChangeArrowheads="1"/>
                </p:cNvSpPr>
                <p:nvPr/>
              </p:nvSpPr>
              <p:spPr bwMode="auto">
                <a:xfrm flipH="1" flipV="1">
                  <a:off x="8642747" y="3534126"/>
                  <a:ext cx="76985" cy="85234"/>
                </a:xfrm>
                <a:prstGeom prst="ellipse">
                  <a:avLst/>
                </a:prstGeom>
                <a:solidFill>
                  <a:srgbClr val="66FF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796" name="Oval 212"/>
                <p:cNvSpPr>
                  <a:spLocks noChangeArrowheads="1"/>
                </p:cNvSpPr>
                <p:nvPr/>
              </p:nvSpPr>
              <p:spPr bwMode="auto">
                <a:xfrm flipH="1" flipV="1">
                  <a:off x="8938315" y="3539625"/>
                  <a:ext cx="76985" cy="83859"/>
                </a:xfrm>
                <a:prstGeom prst="ellipse">
                  <a:avLst/>
                </a:prstGeom>
                <a:solidFill>
                  <a:srgbClr val="66FF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797" name="Oval 213"/>
                <p:cNvSpPr>
                  <a:spLocks noChangeArrowheads="1"/>
                </p:cNvSpPr>
                <p:nvPr/>
              </p:nvSpPr>
              <p:spPr bwMode="auto">
                <a:xfrm flipH="1" flipV="1">
                  <a:off x="9892382" y="4183001"/>
                  <a:ext cx="76985" cy="85234"/>
                </a:xfrm>
                <a:prstGeom prst="ellipse">
                  <a:avLst/>
                </a:prstGeom>
                <a:solidFill>
                  <a:srgbClr val="66FF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1798" name="Oval 214"/>
                <p:cNvSpPr>
                  <a:spLocks noChangeArrowheads="1"/>
                </p:cNvSpPr>
                <p:nvPr/>
              </p:nvSpPr>
              <p:spPr bwMode="auto">
                <a:xfrm flipH="1" flipV="1">
                  <a:off x="5698061" y="4183001"/>
                  <a:ext cx="76985" cy="85234"/>
                </a:xfrm>
                <a:prstGeom prst="ellipse">
                  <a:avLst/>
                </a:prstGeom>
                <a:solidFill>
                  <a:srgbClr val="66FF33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pic>
              <p:nvPicPr>
                <p:cNvPr id="451799" name="Picture 215"/>
                <p:cNvPicPr>
                  <a:picLocks noChangeAspect="1" noChangeArrowheads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25604" y="4570677"/>
                  <a:ext cx="2077227" cy="794597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451800" name="Group 216"/>
                <p:cNvGrpSpPr>
                  <a:grpSpLocks/>
                </p:cNvGrpSpPr>
                <p:nvPr/>
              </p:nvGrpSpPr>
              <p:grpSpPr bwMode="auto">
                <a:xfrm>
                  <a:off x="6125604" y="5315783"/>
                  <a:ext cx="2084100" cy="834464"/>
                  <a:chOff x="564" y="2337"/>
                  <a:chExt cx="1966" cy="868"/>
                </a:xfrm>
              </p:grpSpPr>
              <p:pic>
                <p:nvPicPr>
                  <p:cNvPr id="451801" name="Picture 217"/>
                  <p:cNvPicPr>
                    <a:picLocks noChangeAspect="1" noChangeArrowheads="1"/>
                  </p:cNvPicPr>
                  <p:nvPr/>
                </p:nvPicPr>
                <p:blipFill>
                  <a:blip r:embed="rId7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64" y="2428"/>
                    <a:ext cx="1966" cy="777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451802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2337"/>
                    <a:ext cx="292" cy="333"/>
                  </a:xfrm>
                  <a:prstGeom prst="rect">
                    <a:avLst/>
                  </a:prstGeom>
                  <a:noFill/>
                  <a:ln w="6350">
                    <a:solidFill>
                      <a:srgbClr val="66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803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1646" y="2342"/>
                    <a:ext cx="292" cy="333"/>
                  </a:xfrm>
                  <a:prstGeom prst="rect">
                    <a:avLst/>
                  </a:prstGeom>
                  <a:noFill/>
                  <a:ln w="635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804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942" y="2342"/>
                    <a:ext cx="292" cy="333"/>
                  </a:xfrm>
                  <a:prstGeom prst="rect">
                    <a:avLst/>
                  </a:prstGeom>
                  <a:noFill/>
                  <a:ln w="6350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805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342"/>
                    <a:ext cx="292" cy="333"/>
                  </a:xfrm>
                  <a:prstGeom prst="rect">
                    <a:avLst/>
                  </a:prstGeom>
                  <a:noFill/>
                  <a:ln w="6350">
                    <a:solidFill>
                      <a:srgbClr val="66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1806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356" y="2342"/>
                    <a:ext cx="292" cy="333"/>
                  </a:xfrm>
                  <a:prstGeom prst="rect">
                    <a:avLst/>
                  </a:prstGeom>
                  <a:noFill/>
                  <a:ln w="6350">
                    <a:solidFill>
                      <a:srgbClr val="669900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bg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51807" name="Rectangle 223"/>
                <p:cNvSpPr>
                  <a:spLocks noChangeArrowheads="1"/>
                </p:cNvSpPr>
                <p:nvPr/>
              </p:nvSpPr>
              <p:spPr bwMode="auto">
                <a:xfrm>
                  <a:off x="5198501" y="5616850"/>
                  <a:ext cx="927049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cs typeface="Times New Roman" pitchFamily="18" charset="0"/>
                    </a:rPr>
                    <a:t>Cultivated</a:t>
                  </a:r>
                </a:p>
              </p:txBody>
            </p:sp>
            <p:sp>
              <p:nvSpPr>
                <p:cNvPr id="451808" name="Rectangle 224"/>
                <p:cNvSpPr>
                  <a:spLocks noChangeArrowheads="1"/>
                </p:cNvSpPr>
                <p:nvPr/>
              </p:nvSpPr>
              <p:spPr bwMode="auto">
                <a:xfrm>
                  <a:off x="5611889" y="4841499"/>
                  <a:ext cx="522900" cy="30777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400" dirty="0">
                      <a:cs typeface="Times New Roman" pitchFamily="18" charset="0"/>
                    </a:rPr>
                    <a:t>Wild</a:t>
                  </a:r>
                </a:p>
              </p:txBody>
            </p:sp>
            <p:sp>
              <p:nvSpPr>
                <p:cNvPr id="451809" name="Rectangle 225"/>
                <p:cNvSpPr>
                  <a:spLocks noChangeArrowheads="1"/>
                </p:cNvSpPr>
                <p:nvPr/>
              </p:nvSpPr>
              <p:spPr bwMode="auto">
                <a:xfrm>
                  <a:off x="6359309" y="4484068"/>
                  <a:ext cx="299693" cy="320313"/>
                </a:xfrm>
                <a:prstGeom prst="rect">
                  <a:avLst/>
                </a:prstGeom>
                <a:noFill/>
                <a:ln w="6350">
                  <a:solidFill>
                    <a:srgbClr val="66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810" name="Rectangle 226"/>
                <p:cNvSpPr>
                  <a:spLocks noChangeArrowheads="1"/>
                </p:cNvSpPr>
                <p:nvPr/>
              </p:nvSpPr>
              <p:spPr bwMode="auto">
                <a:xfrm>
                  <a:off x="7336747" y="4484068"/>
                  <a:ext cx="299693" cy="320313"/>
                </a:xfrm>
                <a:prstGeom prst="rect">
                  <a:avLst/>
                </a:prstGeom>
                <a:noFill/>
                <a:ln w="6350">
                  <a:solidFill>
                    <a:srgbClr val="66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811" name="Rectangle 227"/>
                <p:cNvSpPr>
                  <a:spLocks noChangeArrowheads="1"/>
                </p:cNvSpPr>
                <p:nvPr/>
              </p:nvSpPr>
              <p:spPr bwMode="auto">
                <a:xfrm>
                  <a:off x="7657061" y="4484068"/>
                  <a:ext cx="299693" cy="320313"/>
                </a:xfrm>
                <a:prstGeom prst="rect">
                  <a:avLst/>
                </a:prstGeom>
                <a:noFill/>
                <a:ln w="6350">
                  <a:solidFill>
                    <a:srgbClr val="66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812" name="Rectangle 228"/>
                <p:cNvSpPr>
                  <a:spLocks noChangeArrowheads="1"/>
                </p:cNvSpPr>
                <p:nvPr/>
              </p:nvSpPr>
              <p:spPr bwMode="auto">
                <a:xfrm>
                  <a:off x="7017808" y="4484068"/>
                  <a:ext cx="298318" cy="320313"/>
                </a:xfrm>
                <a:prstGeom prst="rect">
                  <a:avLst/>
                </a:prstGeom>
                <a:noFill/>
                <a:ln w="6350">
                  <a:solidFill>
                    <a:srgbClr val="66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813" name="Rectangle 229"/>
                <p:cNvSpPr>
                  <a:spLocks noChangeArrowheads="1"/>
                </p:cNvSpPr>
                <p:nvPr/>
              </p:nvSpPr>
              <p:spPr bwMode="auto">
                <a:xfrm>
                  <a:off x="6697495" y="4484068"/>
                  <a:ext cx="299693" cy="320313"/>
                </a:xfrm>
                <a:prstGeom prst="rect">
                  <a:avLst/>
                </a:prstGeom>
                <a:noFill/>
                <a:ln w="6350">
                  <a:solidFill>
                    <a:srgbClr val="66990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814" name="Line 230"/>
                <p:cNvSpPr>
                  <a:spLocks noChangeShapeType="1"/>
                </p:cNvSpPr>
                <p:nvPr/>
              </p:nvSpPr>
              <p:spPr bwMode="auto">
                <a:xfrm flipV="1">
                  <a:off x="7438478" y="5559111"/>
                  <a:ext cx="0" cy="18421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1815" name="Rectangle 231"/>
                <p:cNvSpPr>
                  <a:spLocks noChangeArrowheads="1"/>
                </p:cNvSpPr>
                <p:nvPr/>
              </p:nvSpPr>
              <p:spPr bwMode="auto">
                <a:xfrm>
                  <a:off x="8240242" y="5722703"/>
                  <a:ext cx="1402678" cy="307777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solidFill>
                        <a:srgbClr val="FF0000"/>
                      </a:solidFill>
                      <a:cs typeface="Times New Roman" pitchFamily="18" charset="0"/>
                    </a:rPr>
                    <a:t>Non-functional!</a:t>
                  </a:r>
                </a:p>
              </p:txBody>
            </p:sp>
            <p:sp>
              <p:nvSpPr>
                <p:cNvPr id="451816" name="Rectangle 232"/>
                <p:cNvSpPr>
                  <a:spLocks noChangeArrowheads="1"/>
                </p:cNvSpPr>
                <p:nvPr/>
              </p:nvSpPr>
              <p:spPr bwMode="auto">
                <a:xfrm>
                  <a:off x="8317153" y="4879992"/>
                  <a:ext cx="1042605" cy="307278"/>
                </a:xfrm>
                <a:prstGeom prst="rect">
                  <a:avLst/>
                </a:prstGeom>
                <a:solidFill>
                  <a:srgbClr val="FF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85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cs typeface="Times New Roman" pitchFamily="18" charset="0"/>
                    </a:rPr>
                    <a:t>Functional</a:t>
                  </a:r>
                </a:p>
              </p:txBody>
            </p:sp>
            <p:sp>
              <p:nvSpPr>
                <p:cNvPr id="235" name="Rectangle 165">
                  <a:extLst>
                    <a:ext uri="{FF2B5EF4-FFF2-40B4-BE49-F238E27FC236}">
                      <a16:creationId xmlns:a16="http://schemas.microsoft.com/office/drawing/2014/main" id="{3AAD12DE-1D55-4438-829B-5A749E2312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509139" y="3146984"/>
                  <a:ext cx="1981517" cy="3385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algn="ctr"/>
                  <a:r>
                    <a:rPr 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Precise mapping using </a:t>
                  </a:r>
                  <a:r>
                    <a:rPr lang="en-US" sz="11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9000 </a:t>
                  </a:r>
                  <a:r>
                    <a:rPr lang="en-US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segregating chromosomes</a:t>
                  </a:r>
                  <a:endParaRPr 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45" name="Line 199">
                <a:extLst>
                  <a:ext uri="{FF2B5EF4-FFF2-40B4-BE49-F238E27FC236}">
                    <a16:creationId xmlns:a16="http://schemas.microsoft.com/office/drawing/2014/main" id="{230DF42D-BA14-4121-B8E2-584E4B27D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916087" y="3556090"/>
                <a:ext cx="0" cy="2120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28" name="Rectangle 232">
              <a:extLst>
                <a:ext uri="{FF2B5EF4-FFF2-40B4-BE49-F238E27FC236}">
                  <a16:creationId xmlns:a16="http://schemas.microsoft.com/office/drawing/2014/main" id="{D0430F57-0783-4939-B390-EFAA61C7D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09054" y="3941174"/>
              <a:ext cx="2638221" cy="30777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400" i="1" dirty="0">
                  <a:cs typeface="Times New Roman" pitchFamily="18" charset="0"/>
                </a:rPr>
                <a:t>NAC1</a:t>
              </a:r>
              <a:r>
                <a:rPr lang="en-US" sz="1400" dirty="0">
                  <a:cs typeface="Times New Roman" pitchFamily="18" charset="0"/>
                </a:rPr>
                <a:t> transcription factor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365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76E0CA46-5623-40A1-A53C-402D7097D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305" y="155110"/>
            <a:ext cx="94524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GPC-B1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encodes a transcription factor that regulates senescence and nutrient transport to the grain </a:t>
            </a:r>
            <a:endParaRPr lang="es-ES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31">
            <a:extLst>
              <a:ext uri="{FF2B5EF4-FFF2-40B4-BE49-F238E27FC236}">
                <a16:creationId xmlns:a16="http://schemas.microsoft.com/office/drawing/2014/main" id="{07459E7B-4B62-4BB3-B816-3FBB8C85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375" y="487866"/>
            <a:ext cx="9052560" cy="36576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2167FF-367C-47B9-BB48-EAC381E4D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49609" y="1413733"/>
            <a:ext cx="1931942" cy="19224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2A0126-E8D7-457B-8E8B-5AE1FFF54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200" y="1079313"/>
            <a:ext cx="2859836" cy="23948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0FF087-D293-4B31-A69F-E473D9ACEE8C}"/>
              </a:ext>
            </a:extLst>
          </p:cNvPr>
          <p:cNvSpPr txBox="1"/>
          <p:nvPr/>
        </p:nvSpPr>
        <p:spPr>
          <a:xfrm>
            <a:off x="1232990" y="937909"/>
            <a:ext cx="2329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Non-functional      Functional</a:t>
            </a:r>
          </a:p>
          <a:p>
            <a:r>
              <a:rPr lang="en-US" sz="1400" dirty="0"/>
              <a:t>     cultivated              wild</a:t>
            </a:r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FA54180-6B46-4F41-971A-17C6C5987C44}"/>
              </a:ext>
            </a:extLst>
          </p:cNvPr>
          <p:cNvGrpSpPr/>
          <p:nvPr/>
        </p:nvGrpSpPr>
        <p:grpSpPr>
          <a:xfrm>
            <a:off x="1193107" y="3822780"/>
            <a:ext cx="6667425" cy="2584450"/>
            <a:chOff x="1125376" y="3913472"/>
            <a:chExt cx="6667425" cy="2584450"/>
          </a:xfrm>
        </p:grpSpPr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D396BE1F-5529-4E43-8EAE-01F5C4746D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02" r="2013"/>
            <a:stretch>
              <a:fillRect/>
            </a:stretch>
          </p:blipFill>
          <p:spPr bwMode="auto">
            <a:xfrm>
              <a:off x="4380124" y="3913472"/>
              <a:ext cx="2982912" cy="2584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1815FD-6861-4020-9801-CFC614F3B15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125376" y="4007395"/>
              <a:ext cx="2463100" cy="2105507"/>
              <a:chOff x="5495926" y="2057400"/>
              <a:chExt cx="4100513" cy="3505200"/>
            </a:xfrm>
          </p:grpSpPr>
          <p:pic>
            <p:nvPicPr>
              <p:cNvPr id="9" name="Picture 4" descr="IMG_0351">
                <a:extLst>
                  <a:ext uri="{FF2B5EF4-FFF2-40B4-BE49-F238E27FC236}">
                    <a16:creationId xmlns:a16="http://schemas.microsoft.com/office/drawing/2014/main" id="{424A3F8F-078F-4F7B-9D67-AB122220BC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screen">
                <a:lum bright="6000" contrast="6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5926" y="2057400"/>
                <a:ext cx="2371725" cy="35052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5" descr="IMG_0136">
                <a:extLst>
                  <a:ext uri="{FF2B5EF4-FFF2-40B4-BE49-F238E27FC236}">
                    <a16:creationId xmlns:a16="http://schemas.microsoft.com/office/drawing/2014/main" id="{3DB7095A-0458-4692-9FF5-373A5CE091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2426" y="2057400"/>
                <a:ext cx="1624013" cy="35052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017CF5-360F-4A1C-BC89-B1472FCEC7B9}"/>
                </a:ext>
              </a:extLst>
            </p:cNvPr>
            <p:cNvSpPr txBox="1"/>
            <p:nvPr/>
          </p:nvSpPr>
          <p:spPr>
            <a:xfrm>
              <a:off x="1232991" y="6150988"/>
              <a:ext cx="24016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RNAi     WT               RNAi     WT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427F9B4-3141-4F38-9688-875E342376A4}"/>
                </a:ext>
              </a:extLst>
            </p:cNvPr>
            <p:cNvSpPr txBox="1"/>
            <p:nvPr/>
          </p:nvSpPr>
          <p:spPr>
            <a:xfrm>
              <a:off x="6378631" y="4484863"/>
              <a:ext cx="14141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70C0"/>
                  </a:solidFill>
                </a:rPr>
                <a:t>RNAi </a:t>
              </a:r>
            </a:p>
            <a:p>
              <a:r>
                <a:rPr lang="en-US" sz="1400" dirty="0">
                  <a:solidFill>
                    <a:srgbClr val="0070C0"/>
                  </a:solidFill>
                </a:rPr>
                <a:t>    not functional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83F0CA-CCA8-4019-B6FC-2E0F1ECEFE83}"/>
                </a:ext>
              </a:extLst>
            </p:cNvPr>
            <p:cNvSpPr txBox="1"/>
            <p:nvPr/>
          </p:nvSpPr>
          <p:spPr>
            <a:xfrm>
              <a:off x="5202008" y="5504776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WT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9C228D3-22FC-4CBB-9670-CC98EB7FB215}"/>
              </a:ext>
            </a:extLst>
          </p:cNvPr>
          <p:cNvGrpSpPr/>
          <p:nvPr/>
        </p:nvGrpSpPr>
        <p:grpSpPr>
          <a:xfrm>
            <a:off x="8184920" y="1573581"/>
            <a:ext cx="3278947" cy="4664945"/>
            <a:chOff x="8964593" y="1556648"/>
            <a:chExt cx="3278947" cy="46649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7C56BF-9053-4BFC-9B74-4614CAEFC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964593" y="1556648"/>
              <a:ext cx="2730770" cy="355779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A0FC96-0C1E-408B-95AB-4773B07B8F3C}"/>
                </a:ext>
              </a:extLst>
            </p:cNvPr>
            <p:cNvSpPr txBox="1"/>
            <p:nvPr/>
          </p:nvSpPr>
          <p:spPr>
            <a:xfrm>
              <a:off x="9025865" y="5267486"/>
              <a:ext cx="3217675" cy="95410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highlight>
                    <a:srgbClr val="FFFFCC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Lines with the functional wildtype </a:t>
              </a:r>
            </a:p>
            <a:p>
              <a:pPr algn="ctr"/>
              <a:r>
                <a:rPr lang="en-US" sz="1400" i="1" dirty="0">
                  <a:highlight>
                    <a:srgbClr val="FFFFCC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GPC-B1</a:t>
              </a:r>
              <a:r>
                <a:rPr lang="en-US" sz="1400" dirty="0">
                  <a:highlight>
                    <a:srgbClr val="FFFFCC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 allele translocate more </a:t>
              </a:r>
            </a:p>
            <a:p>
              <a:pPr algn="ctr"/>
              <a:r>
                <a:rPr lang="en-US" sz="1400" dirty="0">
                  <a:highlight>
                    <a:srgbClr val="FFFFCC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rPr>
                <a:t>nutrients from leaves to grain by regulating multiple transporters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775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227811" y="143709"/>
            <a:ext cx="59285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Functional </a:t>
            </a:r>
            <a:r>
              <a:rPr lang="en-US" sz="2000" b="1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Gpc-B1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allele increases protein, Fe &amp; Zn</a:t>
            </a:r>
          </a:p>
        </p:txBody>
      </p:sp>
      <p:sp>
        <p:nvSpPr>
          <p:cNvPr id="4111" name="Rectangle 4"/>
          <p:cNvSpPr>
            <a:spLocks noChangeArrowheads="1"/>
          </p:cNvSpPr>
          <p:nvPr/>
        </p:nvSpPr>
        <p:spPr bwMode="auto">
          <a:xfrm flipV="1">
            <a:off x="342934" y="538961"/>
            <a:ext cx="566928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" name="Rectangle 29"/>
          <p:cNvSpPr>
            <a:spLocks noChangeArrowheads="1"/>
          </p:cNvSpPr>
          <p:nvPr/>
        </p:nvSpPr>
        <p:spPr bwMode="auto">
          <a:xfrm>
            <a:off x="2516258" y="5782604"/>
            <a:ext cx="6159476" cy="6650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replicated field experiments, lines carrying the functional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GPC-B1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allele showed significant increases in grain protein, iron and zinc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4C8F92-E064-4C48-BF9D-9D6C0C5E28C3}"/>
              </a:ext>
            </a:extLst>
          </p:cNvPr>
          <p:cNvGrpSpPr/>
          <p:nvPr/>
        </p:nvGrpSpPr>
        <p:grpSpPr>
          <a:xfrm>
            <a:off x="721711" y="1721634"/>
            <a:ext cx="3296767" cy="3636883"/>
            <a:chOff x="721711" y="1721634"/>
            <a:chExt cx="3296767" cy="3636883"/>
          </a:xfrm>
        </p:grpSpPr>
        <p:sp>
          <p:nvSpPr>
            <p:cNvPr id="70" name="Text Box 4">
              <a:extLst>
                <a:ext uri="{FF2B5EF4-FFF2-40B4-BE49-F238E27FC236}">
                  <a16:creationId xmlns:a16="http://schemas.microsoft.com/office/drawing/2014/main" id="{1DD07DB1-9458-486F-A1AA-F7B2DA450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392" y="1721634"/>
              <a:ext cx="3036086" cy="73866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introgressed </a:t>
              </a:r>
              <a:r>
                <a:rPr lang="en-US" sz="1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GPC-B1 </a:t>
              </a:r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into 6 bread and 3 durum wheats and evaluated them in the field 2 years in 3 locations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A21059E-6CF3-41E0-BDFF-105B3A17A08C}"/>
                </a:ext>
              </a:extLst>
            </p:cNvPr>
            <p:cNvGrpSpPr/>
            <p:nvPr/>
          </p:nvGrpSpPr>
          <p:grpSpPr>
            <a:xfrm>
              <a:off x="721711" y="2532767"/>
              <a:ext cx="3275014" cy="2825750"/>
              <a:chOff x="721711" y="2532767"/>
              <a:chExt cx="3275014" cy="2825750"/>
            </a:xfrm>
          </p:grpSpPr>
          <p:sp>
            <p:nvSpPr>
              <p:cNvPr id="31" name="AutoShape 58">
                <a:extLst>
                  <a:ext uri="{FF2B5EF4-FFF2-40B4-BE49-F238E27FC236}">
                    <a16:creationId xmlns:a16="http://schemas.microsoft.com/office/drawing/2014/main" id="{5C97FED8-3D0F-4935-88A4-E28660B4351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766162" y="2672467"/>
                <a:ext cx="3230563" cy="2338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60">
                <a:extLst>
                  <a:ext uri="{FF2B5EF4-FFF2-40B4-BE49-F238E27FC236}">
                    <a16:creationId xmlns:a16="http://schemas.microsoft.com/office/drawing/2014/main" id="{6BAF9AA5-F672-477E-BD3F-23C36F899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711" y="2566105"/>
                <a:ext cx="3221038" cy="2792412"/>
              </a:xfrm>
              <a:prstGeom prst="rect">
                <a:avLst/>
              </a:prstGeom>
              <a:solidFill>
                <a:srgbClr val="FFFFFF"/>
              </a:solidFill>
              <a:ln w="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Rectangle 61">
                <a:extLst>
                  <a:ext uri="{FF2B5EF4-FFF2-40B4-BE49-F238E27FC236}">
                    <a16:creationId xmlns:a16="http://schemas.microsoft.com/office/drawing/2014/main" id="{C9EC151D-EA6E-49BB-8B12-5F92560D8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749" y="2899481"/>
                <a:ext cx="2705100" cy="1876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63">
                <a:extLst>
                  <a:ext uri="{FF2B5EF4-FFF2-40B4-BE49-F238E27FC236}">
                    <a16:creationId xmlns:a16="http://schemas.microsoft.com/office/drawing/2014/main" id="{416637EE-D176-4020-A72C-78D2E1D838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4502855"/>
                <a:ext cx="27051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64">
                <a:extLst>
                  <a:ext uri="{FF2B5EF4-FFF2-40B4-BE49-F238E27FC236}">
                    <a16:creationId xmlns:a16="http://schemas.microsoft.com/office/drawing/2014/main" id="{0C4FC534-17C1-4E4D-9C2D-C612FE45F8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4240917"/>
                <a:ext cx="27051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65">
                <a:extLst>
                  <a:ext uri="{FF2B5EF4-FFF2-40B4-BE49-F238E27FC236}">
                    <a16:creationId xmlns:a16="http://schemas.microsoft.com/office/drawing/2014/main" id="{9E0C07C6-0773-4888-A6C1-01ECEE393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3967867"/>
                <a:ext cx="27051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66">
                <a:extLst>
                  <a:ext uri="{FF2B5EF4-FFF2-40B4-BE49-F238E27FC236}">
                    <a16:creationId xmlns:a16="http://schemas.microsoft.com/office/drawing/2014/main" id="{5E82EE57-E7D6-4507-B177-551498A820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3705930"/>
                <a:ext cx="27051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67">
                <a:extLst>
                  <a:ext uri="{FF2B5EF4-FFF2-40B4-BE49-F238E27FC236}">
                    <a16:creationId xmlns:a16="http://schemas.microsoft.com/office/drawing/2014/main" id="{1C04A0EB-CF91-425F-8DEB-13F8A32461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3434467"/>
                <a:ext cx="27051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68">
                <a:extLst>
                  <a:ext uri="{FF2B5EF4-FFF2-40B4-BE49-F238E27FC236}">
                    <a16:creationId xmlns:a16="http://schemas.microsoft.com/office/drawing/2014/main" id="{B06BB1BC-E31D-45E5-B0B7-17A76DB30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3170942"/>
                <a:ext cx="27051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69">
                <a:extLst>
                  <a:ext uri="{FF2B5EF4-FFF2-40B4-BE49-F238E27FC236}">
                    <a16:creationId xmlns:a16="http://schemas.microsoft.com/office/drawing/2014/main" id="{38E2BDCD-03EE-4A6C-A9C7-3A49A46ECC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2899480"/>
                <a:ext cx="27051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Rectangle 70">
                <a:extLst>
                  <a:ext uri="{FF2B5EF4-FFF2-40B4-BE49-F238E27FC236}">
                    <a16:creationId xmlns:a16="http://schemas.microsoft.com/office/drawing/2014/main" id="{E9474586-D9BE-4283-A65E-EBDF075DD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749" y="2899481"/>
                <a:ext cx="2705100" cy="1876425"/>
              </a:xfrm>
              <a:prstGeom prst="rect">
                <a:avLst/>
              </a:prstGeom>
              <a:noFill/>
              <a:ln w="9525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Rectangle 71">
                <a:extLst>
                  <a:ext uri="{FF2B5EF4-FFF2-40B4-BE49-F238E27FC236}">
                    <a16:creationId xmlns:a16="http://schemas.microsoft.com/office/drawing/2014/main" id="{843890DC-8752-4F13-BA66-B76D26C837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6074" y="4231393"/>
                <a:ext cx="488950" cy="544513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99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72">
                <a:extLst>
                  <a:ext uri="{FF2B5EF4-FFF2-40B4-BE49-F238E27FC236}">
                    <a16:creationId xmlns:a16="http://schemas.microsoft.com/office/drawing/2014/main" id="{978E4319-DB41-4E4D-8346-A795128F9B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8624" y="3923417"/>
                <a:ext cx="488950" cy="852488"/>
              </a:xfrm>
              <a:prstGeom prst="rect">
                <a:avLst/>
              </a:prstGeom>
              <a:solidFill>
                <a:srgbClr val="99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Rectangle 73">
                <a:extLst>
                  <a:ext uri="{FF2B5EF4-FFF2-40B4-BE49-F238E27FC236}">
                    <a16:creationId xmlns:a16="http://schemas.microsoft.com/office/drawing/2014/main" id="{8A91A68D-2CD0-4476-81D9-7E523B2B0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024" y="3732917"/>
                <a:ext cx="481012" cy="1042988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Rectangle 74">
                <a:extLst>
                  <a:ext uri="{FF2B5EF4-FFF2-40B4-BE49-F238E27FC236}">
                    <a16:creationId xmlns:a16="http://schemas.microsoft.com/office/drawing/2014/main" id="{00FC6489-642D-4941-859D-A8B29F167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574" y="2999493"/>
                <a:ext cx="481012" cy="1776413"/>
              </a:xfrm>
              <a:prstGeom prst="rect">
                <a:avLst/>
              </a:prstGeom>
              <a:solidFill>
                <a:srgbClr val="FF9933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75">
                <a:extLst>
                  <a:ext uri="{FF2B5EF4-FFF2-40B4-BE49-F238E27FC236}">
                    <a16:creationId xmlns:a16="http://schemas.microsoft.com/office/drawing/2014/main" id="{D9DEED57-00AF-4E4D-92EF-633382F18D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75786" y="4213930"/>
                <a:ext cx="0" cy="174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76">
                <a:extLst>
                  <a:ext uri="{FF2B5EF4-FFF2-40B4-BE49-F238E27FC236}">
                    <a16:creationId xmlns:a16="http://schemas.microsoft.com/office/drawing/2014/main" id="{55CDCFB7-9E46-429D-B520-B0B5E0ACD3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48799" y="421393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7">
                <a:extLst>
                  <a:ext uri="{FF2B5EF4-FFF2-40B4-BE49-F238E27FC236}">
                    <a16:creationId xmlns:a16="http://schemas.microsoft.com/office/drawing/2014/main" id="{BB0927B7-DD0E-44FC-BC1D-7ECBF9D9D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8336" y="3896431"/>
                <a:ext cx="0" cy="2698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8">
                <a:extLst>
                  <a:ext uri="{FF2B5EF4-FFF2-40B4-BE49-F238E27FC236}">
                    <a16:creationId xmlns:a16="http://schemas.microsoft.com/office/drawing/2014/main" id="{E337B412-0DEB-412D-8DB3-7ADD1E1B4F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01349" y="3896430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9">
                <a:extLst>
                  <a:ext uri="{FF2B5EF4-FFF2-40B4-BE49-F238E27FC236}">
                    <a16:creationId xmlns:a16="http://schemas.microsoft.com/office/drawing/2014/main" id="{3070652D-667E-41F1-8104-2CBF04A344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64736" y="3715455"/>
                <a:ext cx="0" cy="1746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80">
                <a:extLst>
                  <a:ext uri="{FF2B5EF4-FFF2-40B4-BE49-F238E27FC236}">
                    <a16:creationId xmlns:a16="http://schemas.microsoft.com/office/drawing/2014/main" id="{2B9C1866-6CE1-4C11-ACD5-260EDDF465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9337" y="3715455"/>
                <a:ext cx="61913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83">
                <a:extLst>
                  <a:ext uri="{FF2B5EF4-FFF2-40B4-BE49-F238E27FC236}">
                    <a16:creationId xmlns:a16="http://schemas.microsoft.com/office/drawing/2014/main" id="{4690FD8B-FEF8-4180-A717-C6E199120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48749" y="2899481"/>
                <a:ext cx="0" cy="18764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85">
                <a:extLst>
                  <a:ext uri="{FF2B5EF4-FFF2-40B4-BE49-F238E27FC236}">
                    <a16:creationId xmlns:a16="http://schemas.microsoft.com/office/drawing/2014/main" id="{A8B18DDF-DEC9-428F-B0E1-3F2EE1AB2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411" y="4502856"/>
                <a:ext cx="3333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86">
                <a:extLst>
                  <a:ext uri="{FF2B5EF4-FFF2-40B4-BE49-F238E27FC236}">
                    <a16:creationId xmlns:a16="http://schemas.microsoft.com/office/drawing/2014/main" id="{E5D86EEF-C21F-43EE-A136-897F4253D3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411" y="4240917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87">
                <a:extLst>
                  <a:ext uri="{FF2B5EF4-FFF2-40B4-BE49-F238E27FC236}">
                    <a16:creationId xmlns:a16="http://schemas.microsoft.com/office/drawing/2014/main" id="{E09AA8C9-A951-4EFF-9D17-80034C4FFF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411" y="3967867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88">
                <a:extLst>
                  <a:ext uri="{FF2B5EF4-FFF2-40B4-BE49-F238E27FC236}">
                    <a16:creationId xmlns:a16="http://schemas.microsoft.com/office/drawing/2014/main" id="{1D06709B-4703-41C8-AF29-501AC7C50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411" y="3705931"/>
                <a:ext cx="3333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89">
                <a:extLst>
                  <a:ext uri="{FF2B5EF4-FFF2-40B4-BE49-F238E27FC236}">
                    <a16:creationId xmlns:a16="http://schemas.microsoft.com/office/drawing/2014/main" id="{E86DE65B-6060-4547-BA3C-5359A47C84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411" y="3434467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90">
                <a:extLst>
                  <a:ext uri="{FF2B5EF4-FFF2-40B4-BE49-F238E27FC236}">
                    <a16:creationId xmlns:a16="http://schemas.microsoft.com/office/drawing/2014/main" id="{528241C2-E47D-4229-9727-CE15F7A593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411" y="3170942"/>
                <a:ext cx="33338" cy="158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91">
                <a:extLst>
                  <a:ext uri="{FF2B5EF4-FFF2-40B4-BE49-F238E27FC236}">
                    <a16:creationId xmlns:a16="http://schemas.microsoft.com/office/drawing/2014/main" id="{F5B4825E-7A31-46C6-B41C-82878C73EA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15411" y="2899481"/>
                <a:ext cx="33338" cy="158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Rectangle 92">
                <a:extLst>
                  <a:ext uri="{FF2B5EF4-FFF2-40B4-BE49-F238E27FC236}">
                    <a16:creationId xmlns:a16="http://schemas.microsoft.com/office/drawing/2014/main" id="{233D16AA-219F-4644-859A-F91C69B8C7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4712405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120</a:t>
                </a:r>
                <a:endParaRPr lang="en-US" sz="2400"/>
              </a:p>
            </p:txBody>
          </p:sp>
          <p:sp>
            <p:nvSpPr>
              <p:cNvPr id="63" name="Rectangle 93">
                <a:extLst>
                  <a:ext uri="{FF2B5EF4-FFF2-40B4-BE49-F238E27FC236}">
                    <a16:creationId xmlns:a16="http://schemas.microsoft.com/office/drawing/2014/main" id="{20D5CC20-4201-4E81-8152-19F3A458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4439355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124</a:t>
                </a:r>
                <a:endParaRPr lang="en-US" sz="2400"/>
              </a:p>
            </p:txBody>
          </p:sp>
          <p:sp>
            <p:nvSpPr>
              <p:cNvPr id="64" name="Rectangle 94">
                <a:extLst>
                  <a:ext uri="{FF2B5EF4-FFF2-40B4-BE49-F238E27FC236}">
                    <a16:creationId xmlns:a16="http://schemas.microsoft.com/office/drawing/2014/main" id="{6D411469-C54C-48F2-80BB-D69FC000AF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4177417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128</a:t>
                </a:r>
                <a:endParaRPr lang="en-US" sz="2400"/>
              </a:p>
            </p:txBody>
          </p:sp>
          <p:sp>
            <p:nvSpPr>
              <p:cNvPr id="65" name="Rectangle 95">
                <a:extLst>
                  <a:ext uri="{FF2B5EF4-FFF2-40B4-BE49-F238E27FC236}">
                    <a16:creationId xmlns:a16="http://schemas.microsoft.com/office/drawing/2014/main" id="{B1029BF6-EDBA-4800-B0BB-7F1F9A0F4B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3904367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132</a:t>
                </a:r>
                <a:endParaRPr lang="en-US" sz="2400"/>
              </a:p>
            </p:txBody>
          </p:sp>
          <p:sp>
            <p:nvSpPr>
              <p:cNvPr id="66" name="Rectangle 96">
                <a:extLst>
                  <a:ext uri="{FF2B5EF4-FFF2-40B4-BE49-F238E27FC236}">
                    <a16:creationId xmlns:a16="http://schemas.microsoft.com/office/drawing/2014/main" id="{9E733591-1E04-4D5E-A264-51548DBD4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3642430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136</a:t>
                </a:r>
                <a:endParaRPr lang="en-US" sz="2400"/>
              </a:p>
            </p:txBody>
          </p:sp>
          <p:sp>
            <p:nvSpPr>
              <p:cNvPr id="67" name="Rectangle 97">
                <a:extLst>
                  <a:ext uri="{FF2B5EF4-FFF2-40B4-BE49-F238E27FC236}">
                    <a16:creationId xmlns:a16="http://schemas.microsoft.com/office/drawing/2014/main" id="{2521C643-CFD0-4C3A-BFDA-DD1D848D5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3370967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140</a:t>
                </a:r>
                <a:endParaRPr lang="en-US" sz="2400"/>
              </a:p>
            </p:txBody>
          </p:sp>
          <p:sp>
            <p:nvSpPr>
              <p:cNvPr id="68" name="Rectangle 98">
                <a:extLst>
                  <a:ext uri="{FF2B5EF4-FFF2-40B4-BE49-F238E27FC236}">
                    <a16:creationId xmlns:a16="http://schemas.microsoft.com/office/drawing/2014/main" id="{6D4E1AA8-7E80-4127-8A4C-2E9B2B069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3107442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144</a:t>
                </a:r>
                <a:endParaRPr lang="en-US" sz="2400"/>
              </a:p>
            </p:txBody>
          </p:sp>
          <p:sp>
            <p:nvSpPr>
              <p:cNvPr id="69" name="Rectangle 99">
                <a:extLst>
                  <a:ext uri="{FF2B5EF4-FFF2-40B4-BE49-F238E27FC236}">
                    <a16:creationId xmlns:a16="http://schemas.microsoft.com/office/drawing/2014/main" id="{AEF9A336-FA10-4F4B-AE74-7A51D30CC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0774" y="2835980"/>
                <a:ext cx="209550" cy="15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>
                    <a:solidFill>
                      <a:srgbClr val="000000"/>
                    </a:solidFill>
                    <a:latin typeface="Arial" pitchFamily="34" charset="0"/>
                  </a:rPr>
                  <a:t>148</a:t>
                </a:r>
                <a:endParaRPr lang="en-US" sz="2400"/>
              </a:p>
            </p:txBody>
          </p:sp>
          <p:sp>
            <p:nvSpPr>
              <p:cNvPr id="71" name="Text Box 33">
                <a:extLst>
                  <a:ext uri="{FF2B5EF4-FFF2-40B4-BE49-F238E27FC236}">
                    <a16:creationId xmlns:a16="http://schemas.microsoft.com/office/drawing/2014/main" id="{EAD9FBF5-D858-4B59-824B-9D083EA4DCF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1950" y="2533561"/>
                <a:ext cx="2227262" cy="2746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 dirty="0">
                    <a:latin typeface="Arial" pitchFamily="34" charset="0"/>
                  </a:rPr>
                  <a:t>Grain Protein Concentration</a:t>
                </a:r>
                <a:endParaRPr lang="en-US" sz="1200" dirty="0">
                  <a:latin typeface="Arial" pitchFamily="34" charset="0"/>
                </a:endParaRPr>
              </a:p>
            </p:txBody>
          </p:sp>
          <p:sp>
            <p:nvSpPr>
              <p:cNvPr id="72" name="Text Box 34">
                <a:extLst>
                  <a:ext uri="{FF2B5EF4-FFF2-40B4-BE49-F238E27FC236}">
                    <a16:creationId xmlns:a16="http://schemas.microsoft.com/office/drawing/2014/main" id="{7BD79CE0-8DFE-47AD-9AC9-9044A8658A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9586" y="3426530"/>
                <a:ext cx="450850" cy="366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1">
                    <a:latin typeface="Arial" pitchFamily="34" charset="0"/>
                  </a:rPr>
                  <a:t>***</a:t>
                </a:r>
              </a:p>
            </p:txBody>
          </p:sp>
          <p:sp>
            <p:nvSpPr>
              <p:cNvPr id="73" name="Text Box 35">
                <a:extLst>
                  <a:ext uri="{FF2B5EF4-FFF2-40B4-BE49-F238E27FC236}">
                    <a16:creationId xmlns:a16="http://schemas.microsoft.com/office/drawing/2014/main" id="{352B0C4F-369C-45BF-B509-277FE864088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987" y="2532767"/>
                <a:ext cx="588963" cy="2746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200" b="1">
                    <a:latin typeface="Arial" pitchFamily="34" charset="0"/>
                  </a:rPr>
                  <a:t>g kg</a:t>
                </a:r>
                <a:r>
                  <a:rPr lang="en-US" sz="1200" b="1" baseline="30000">
                    <a:latin typeface="Arial" pitchFamily="34" charset="0"/>
                  </a:rPr>
                  <a:t>-1</a:t>
                </a:r>
              </a:p>
            </p:txBody>
          </p:sp>
          <p:sp>
            <p:nvSpPr>
              <p:cNvPr id="74" name="Text Box 36">
                <a:extLst>
                  <a:ext uri="{FF2B5EF4-FFF2-40B4-BE49-F238E27FC236}">
                    <a16:creationId xmlns:a16="http://schemas.microsoft.com/office/drawing/2014/main" id="{AE6C021C-9996-4027-9C4D-FCC96EABEB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17199" y="3158243"/>
                <a:ext cx="45085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800" b="1">
                    <a:latin typeface="Arial" pitchFamily="34" charset="0"/>
                  </a:rPr>
                  <a:t>***</a:t>
                </a:r>
              </a:p>
            </p:txBody>
          </p:sp>
          <p:sp>
            <p:nvSpPr>
              <p:cNvPr id="76" name="Text Box 38">
                <a:extLst>
                  <a:ext uri="{FF2B5EF4-FFF2-40B4-BE49-F238E27FC236}">
                    <a16:creationId xmlns:a16="http://schemas.microsoft.com/office/drawing/2014/main" id="{9ED4F6B7-9CF0-4AC3-9F83-88053C22B2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4149" y="5031492"/>
                <a:ext cx="1238250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1">
                    <a:latin typeface="Arial" pitchFamily="34" charset="0"/>
                  </a:rPr>
                  <a:t>Bread wheat</a:t>
                </a:r>
              </a:p>
            </p:txBody>
          </p:sp>
          <p:sp>
            <p:nvSpPr>
              <p:cNvPr id="77" name="Text Box 39">
                <a:extLst>
                  <a:ext uri="{FF2B5EF4-FFF2-40B4-BE49-F238E27FC236}">
                    <a16:creationId xmlns:a16="http://schemas.microsoft.com/office/drawing/2014/main" id="{168EEFDA-7BDD-4DC5-AA20-8E57170FDF6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25150" y="5018792"/>
                <a:ext cx="65722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defTabSz="4075113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defTabSz="4075113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en-US" sz="1400" b="1">
                    <a:latin typeface="Arial" pitchFamily="34" charset="0"/>
                  </a:rPr>
                  <a:t>Pasta</a:t>
                </a:r>
              </a:p>
            </p:txBody>
          </p:sp>
          <p:sp>
            <p:nvSpPr>
              <p:cNvPr id="78" name="Rectangle 103">
                <a:extLst>
                  <a:ext uri="{FF2B5EF4-FFF2-40B4-BE49-F238E27FC236}">
                    <a16:creationId xmlns:a16="http://schemas.microsoft.com/office/drawing/2014/main" id="{507F1D3F-694A-40B1-B878-2D771E062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5036" y="4839271"/>
                <a:ext cx="465138" cy="200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200" b="1" i="1" dirty="0">
                    <a:solidFill>
                      <a:srgbClr val="000066"/>
                    </a:solidFill>
                  </a:rPr>
                  <a:t>GPC</a:t>
                </a:r>
              </a:p>
            </p:txBody>
          </p:sp>
          <p:sp>
            <p:nvSpPr>
              <p:cNvPr id="79" name="Rectangle 106">
                <a:extLst>
                  <a:ext uri="{FF2B5EF4-FFF2-40B4-BE49-F238E27FC236}">
                    <a16:creationId xmlns:a16="http://schemas.microsoft.com/office/drawing/2014/main" id="{F68F9E61-B472-49B9-BAAB-01DDF6111B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3211" y="4845621"/>
                <a:ext cx="592138" cy="187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200" b="1" dirty="0">
                    <a:solidFill>
                      <a:srgbClr val="000066"/>
                    </a:solidFill>
                  </a:rPr>
                  <a:t>Control</a:t>
                </a:r>
              </a:p>
            </p:txBody>
          </p:sp>
          <p:sp>
            <p:nvSpPr>
              <p:cNvPr id="80" name="Rectangle 107">
                <a:extLst>
                  <a:ext uri="{FF2B5EF4-FFF2-40B4-BE49-F238E27FC236}">
                    <a16:creationId xmlns:a16="http://schemas.microsoft.com/office/drawing/2014/main" id="{36AB6AE9-9DD2-41E1-8880-0B4F37EDF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66400" y="4845621"/>
                <a:ext cx="592137" cy="187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CC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0"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200" b="1" dirty="0">
                    <a:solidFill>
                      <a:srgbClr val="000066"/>
                    </a:solidFill>
                  </a:rPr>
                  <a:t>Control</a:t>
                </a:r>
              </a:p>
            </p:txBody>
          </p:sp>
        </p:grpSp>
        <p:sp>
          <p:nvSpPr>
            <p:cNvPr id="82" name="Rectangle 103">
              <a:extLst>
                <a:ext uri="{FF2B5EF4-FFF2-40B4-BE49-F238E27FC236}">
                  <a16:creationId xmlns:a16="http://schemas.microsoft.com/office/drawing/2014/main" id="{F676F524-95F7-4913-822F-5A61F1498A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891" y="4839271"/>
              <a:ext cx="465138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CC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200" b="1" i="1" dirty="0">
                  <a:solidFill>
                    <a:srgbClr val="000066"/>
                  </a:solidFill>
                </a:rPr>
                <a:t>GPC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221500D-A79D-4A1F-B13F-3ED1F7F7D1F9}"/>
              </a:ext>
            </a:extLst>
          </p:cNvPr>
          <p:cNvGrpSpPr/>
          <p:nvPr/>
        </p:nvGrpSpPr>
        <p:grpSpPr>
          <a:xfrm>
            <a:off x="4725387" y="650398"/>
            <a:ext cx="6791299" cy="5022172"/>
            <a:chOff x="4725387" y="650398"/>
            <a:chExt cx="6791299" cy="5022172"/>
          </a:xfrm>
        </p:grpSpPr>
        <p:grpSp>
          <p:nvGrpSpPr>
            <p:cNvPr id="4109" name="Group 21"/>
            <p:cNvGrpSpPr>
              <a:grpSpLocks noChangeAspect="1"/>
            </p:cNvGrpSpPr>
            <p:nvPr/>
          </p:nvGrpSpPr>
          <p:grpSpPr bwMode="auto">
            <a:xfrm>
              <a:off x="9702660" y="650398"/>
              <a:ext cx="1814026" cy="822801"/>
              <a:chOff x="4444" y="2016"/>
              <a:chExt cx="1172" cy="805"/>
            </a:xfrm>
          </p:grpSpPr>
          <p:grpSp>
            <p:nvGrpSpPr>
              <p:cNvPr id="4120" name="Group 22"/>
              <p:cNvGrpSpPr>
                <a:grpSpLocks/>
              </p:cNvGrpSpPr>
              <p:nvPr/>
            </p:nvGrpSpPr>
            <p:grpSpPr bwMode="auto">
              <a:xfrm>
                <a:off x="4464" y="2016"/>
                <a:ext cx="1152" cy="480"/>
                <a:chOff x="4605" y="2272"/>
                <a:chExt cx="1152" cy="480"/>
              </a:xfrm>
            </p:grpSpPr>
            <p:sp>
              <p:nvSpPr>
                <p:cNvPr id="4122" name="Rectangle 23"/>
                <p:cNvSpPr>
                  <a:spLocks noChangeArrowheads="1"/>
                </p:cNvSpPr>
                <p:nvPr/>
              </p:nvSpPr>
              <p:spPr bwMode="auto">
                <a:xfrm>
                  <a:off x="4605" y="2272"/>
                  <a:ext cx="240" cy="192"/>
                </a:xfrm>
                <a:prstGeom prst="rect">
                  <a:avLst/>
                </a:prstGeom>
                <a:solidFill>
                  <a:srgbClr val="33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123" name="Rectangle 24"/>
                <p:cNvSpPr>
                  <a:spLocks noChangeArrowheads="1"/>
                </p:cNvSpPr>
                <p:nvPr/>
              </p:nvSpPr>
              <p:spPr bwMode="auto">
                <a:xfrm>
                  <a:off x="4845" y="2512"/>
                  <a:ext cx="720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>
                      <a:solidFill>
                        <a:srgbClr val="990000"/>
                      </a:solidFill>
                    </a:rPr>
                    <a:t>GPC NIL</a:t>
                  </a:r>
                </a:p>
              </p:txBody>
            </p:sp>
            <p:sp>
              <p:nvSpPr>
                <p:cNvPr id="4124" name="Rectangle 25"/>
                <p:cNvSpPr>
                  <a:spLocks noChangeArrowheads="1"/>
                </p:cNvSpPr>
                <p:nvPr/>
              </p:nvSpPr>
              <p:spPr bwMode="auto">
                <a:xfrm>
                  <a:off x="4605" y="2512"/>
                  <a:ext cx="240" cy="192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1600"/>
                </a:p>
              </p:txBody>
            </p:sp>
            <p:sp>
              <p:nvSpPr>
                <p:cNvPr id="4125" name="Rectangle 26"/>
                <p:cNvSpPr>
                  <a:spLocks noChangeArrowheads="1"/>
                </p:cNvSpPr>
                <p:nvPr/>
              </p:nvSpPr>
              <p:spPr bwMode="auto">
                <a:xfrm>
                  <a:off x="4845" y="2272"/>
                  <a:ext cx="912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>
                    <a:spcBef>
                      <a:spcPct val="20000"/>
                    </a:spcBef>
                  </a:pPr>
                  <a:r>
                    <a:rPr lang="en-US" sz="1400">
                      <a:solidFill>
                        <a:srgbClr val="990000"/>
                      </a:solidFill>
                    </a:rPr>
                    <a:t>Control NIL</a:t>
                  </a:r>
                </a:p>
              </p:txBody>
            </p:sp>
          </p:grpSp>
          <p:sp>
            <p:nvSpPr>
              <p:cNvPr id="4121" name="Rectangle 27"/>
              <p:cNvSpPr>
                <a:spLocks noChangeArrowheads="1"/>
              </p:cNvSpPr>
              <p:nvPr/>
            </p:nvSpPr>
            <p:spPr bwMode="auto">
              <a:xfrm>
                <a:off x="4444" y="2485"/>
                <a:ext cx="11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1400" dirty="0">
                    <a:solidFill>
                      <a:srgbClr val="990000"/>
                    </a:solidFill>
                  </a:rPr>
                  <a:t>N = 60 (per NIL)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816890B-725F-4B1D-98ED-CB3C80C4BBFF}"/>
                </a:ext>
              </a:extLst>
            </p:cNvPr>
            <p:cNvGrpSpPr/>
            <p:nvPr/>
          </p:nvGrpSpPr>
          <p:grpSpPr>
            <a:xfrm>
              <a:off x="4725387" y="993828"/>
              <a:ext cx="5327655" cy="4678742"/>
              <a:chOff x="4768552" y="1279388"/>
              <a:chExt cx="5327655" cy="4678742"/>
            </a:xfrm>
          </p:grpSpPr>
          <p:sp>
            <p:nvSpPr>
              <p:cNvPr id="4102" name="Rectangle 3"/>
              <p:cNvSpPr>
                <a:spLocks noChangeArrowheads="1"/>
              </p:cNvSpPr>
              <p:nvPr/>
            </p:nvSpPr>
            <p:spPr bwMode="auto">
              <a:xfrm>
                <a:off x="5089417" y="1279388"/>
                <a:ext cx="2332252" cy="55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dirty="0">
                    <a:solidFill>
                      <a:srgbClr val="990000"/>
                    </a:solidFill>
                  </a:rPr>
                  <a:t>HEXAPLOID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050" dirty="0">
                    <a:solidFill>
                      <a:srgbClr val="990000"/>
                    </a:solidFill>
                  </a:rPr>
                  <a:t>Anza, RSI5, Yecora Rojo</a:t>
                </a:r>
              </a:p>
            </p:txBody>
          </p:sp>
          <p:sp>
            <p:nvSpPr>
              <p:cNvPr id="4103" name="Rectangle 4"/>
              <p:cNvSpPr>
                <a:spLocks noChangeArrowheads="1"/>
              </p:cNvSpPr>
              <p:nvPr/>
            </p:nvSpPr>
            <p:spPr bwMode="auto">
              <a:xfrm>
                <a:off x="7694990" y="1313081"/>
                <a:ext cx="2332252" cy="55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600" dirty="0">
                    <a:solidFill>
                      <a:srgbClr val="990000"/>
                    </a:solidFill>
                  </a:rPr>
                  <a:t>TETRAPLOID</a:t>
                </a:r>
              </a:p>
              <a:p>
                <a:pPr algn="ctr">
                  <a:spcBef>
                    <a:spcPct val="20000"/>
                  </a:spcBef>
                </a:pPr>
                <a:r>
                  <a:rPr lang="en-US" sz="1050" dirty="0">
                    <a:solidFill>
                      <a:srgbClr val="990000"/>
                    </a:solidFill>
                  </a:rPr>
                  <a:t>Kofa, UC1113</a:t>
                </a:r>
              </a:p>
            </p:txBody>
          </p:sp>
          <p:graphicFrame>
            <p:nvGraphicFramePr>
              <p:cNvPr id="4098" name="Object 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6088072"/>
                  </p:ext>
                </p:extLst>
              </p:nvPr>
            </p:nvGraphicFramePr>
            <p:xfrm>
              <a:off x="7497412" y="1592119"/>
              <a:ext cx="2598795" cy="21989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2" imgW="3019392" imgH="2562086" progId="Excel.Sheet.8">
                      <p:embed/>
                    </p:oleObj>
                  </mc:Choice>
                  <mc:Fallback>
                    <p:oleObj name="Worksheet" r:id="rId2" imgW="3019392" imgH="2562086" progId="Excel.Sheet.8">
                      <p:embed/>
                      <p:pic>
                        <p:nvPicPr>
                          <p:cNvPr id="4098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7412" y="1592119"/>
                            <a:ext cx="2598795" cy="21989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99" name="Object 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8648677"/>
                  </p:ext>
                </p:extLst>
              </p:nvPr>
            </p:nvGraphicFramePr>
            <p:xfrm>
              <a:off x="4889509" y="1633214"/>
              <a:ext cx="2598795" cy="21989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4" imgW="3019392" imgH="2562086" progId="Excel.Sheet.8">
                      <p:embed/>
                    </p:oleObj>
                  </mc:Choice>
                  <mc:Fallback>
                    <p:oleObj name="Worksheet" r:id="rId4" imgW="3019392" imgH="2562086" progId="Excel.Sheet.8">
                      <p:embed/>
                      <p:pic>
                        <p:nvPicPr>
                          <p:cNvPr id="4099" name="Object 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9509" y="1633214"/>
                            <a:ext cx="2598795" cy="21989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04" name="Rectangle 10"/>
              <p:cNvSpPr>
                <a:spLocks noChangeArrowheads="1"/>
              </p:cNvSpPr>
              <p:nvPr/>
            </p:nvSpPr>
            <p:spPr bwMode="auto">
              <a:xfrm>
                <a:off x="4956145" y="1448573"/>
                <a:ext cx="599722" cy="399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1100"/>
                  <a:t>g kg</a:t>
                </a:r>
                <a:r>
                  <a:rPr lang="en-US" sz="1100" baseline="30000"/>
                  <a:t>-1</a:t>
                </a:r>
              </a:p>
            </p:txBody>
          </p:sp>
          <p:sp>
            <p:nvSpPr>
              <p:cNvPr id="4105" name="Rectangle 11"/>
              <p:cNvSpPr>
                <a:spLocks noChangeArrowheads="1"/>
              </p:cNvSpPr>
              <p:nvPr/>
            </p:nvSpPr>
            <p:spPr bwMode="auto">
              <a:xfrm>
                <a:off x="7311377" y="1790563"/>
                <a:ext cx="1332716" cy="46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400" b="1" dirty="0"/>
                  <a:t>Fe</a:t>
                </a:r>
              </a:p>
            </p:txBody>
          </p:sp>
          <p:sp>
            <p:nvSpPr>
              <p:cNvPr id="4106" name="Rectangle 12"/>
              <p:cNvSpPr>
                <a:spLocks noChangeArrowheads="1"/>
              </p:cNvSpPr>
              <p:nvPr/>
            </p:nvSpPr>
            <p:spPr bwMode="auto">
              <a:xfrm>
                <a:off x="5889046" y="1823881"/>
                <a:ext cx="732994" cy="399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 b="1" dirty="0"/>
                  <a:t>+11.2%</a:t>
                </a:r>
              </a:p>
            </p:txBody>
          </p:sp>
          <p:sp>
            <p:nvSpPr>
              <p:cNvPr id="4107" name="Rectangle 15"/>
              <p:cNvSpPr>
                <a:spLocks noChangeArrowheads="1"/>
              </p:cNvSpPr>
              <p:nvPr/>
            </p:nvSpPr>
            <p:spPr bwMode="auto">
              <a:xfrm>
                <a:off x="8197087" y="1823881"/>
                <a:ext cx="732994" cy="399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200" b="1" dirty="0">
                    <a:cs typeface="Arial" charset="0"/>
                  </a:rPr>
                  <a:t>+20.3</a:t>
                </a:r>
                <a:r>
                  <a:rPr lang="en-US" sz="1200" b="1" dirty="0"/>
                  <a:t>%</a:t>
                </a:r>
              </a:p>
            </p:txBody>
          </p:sp>
          <p:sp>
            <p:nvSpPr>
              <p:cNvPr id="4108" name="Rectangle 18"/>
              <p:cNvSpPr>
                <a:spLocks noChangeArrowheads="1"/>
              </p:cNvSpPr>
              <p:nvPr/>
            </p:nvSpPr>
            <p:spPr bwMode="auto">
              <a:xfrm>
                <a:off x="7497412" y="1458847"/>
                <a:ext cx="599722" cy="399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en-US" sz="1100"/>
                  <a:t>g kg</a:t>
                </a:r>
                <a:r>
                  <a:rPr lang="en-US" sz="1100" baseline="30000"/>
                  <a:t>-1</a:t>
                </a:r>
              </a:p>
            </p:txBody>
          </p:sp>
          <p:graphicFrame>
            <p:nvGraphicFramePr>
              <p:cNvPr id="4100" name="Object 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06421940"/>
                  </p:ext>
                </p:extLst>
              </p:nvPr>
            </p:nvGraphicFramePr>
            <p:xfrm>
              <a:off x="4889509" y="3740545"/>
              <a:ext cx="2598795" cy="21989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6" imgW="3019392" imgH="2562086" progId="Excel.Sheet.8">
                      <p:embed/>
                    </p:oleObj>
                  </mc:Choice>
                  <mc:Fallback>
                    <p:oleObj name="Worksheet" r:id="rId6" imgW="3019392" imgH="2562086" progId="Excel.Sheet.8">
                      <p:embed/>
                      <p:pic>
                        <p:nvPicPr>
                          <p:cNvPr id="410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89509" y="3740545"/>
                            <a:ext cx="2598795" cy="21989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01" name="Object 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6641220"/>
                  </p:ext>
                </p:extLst>
              </p:nvPr>
            </p:nvGraphicFramePr>
            <p:xfrm>
              <a:off x="7497412" y="3759148"/>
              <a:ext cx="2598795" cy="21989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Worksheet" r:id="rId8" imgW="3019392" imgH="2562086" progId="Excel.Sheet.8">
                      <p:embed/>
                    </p:oleObj>
                  </mc:Choice>
                  <mc:Fallback>
                    <p:oleObj name="Worksheet" r:id="rId8" imgW="3019392" imgH="2562086" progId="Excel.Sheet.8">
                      <p:embed/>
                      <p:pic>
                        <p:nvPicPr>
                          <p:cNvPr id="4101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497412" y="3759148"/>
                            <a:ext cx="2598795" cy="21989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115" name="Rectangle 14"/>
              <p:cNvSpPr>
                <a:spLocks noChangeArrowheads="1"/>
              </p:cNvSpPr>
              <p:nvPr/>
            </p:nvSpPr>
            <p:spPr bwMode="auto">
              <a:xfrm>
                <a:off x="4814390" y="3987260"/>
                <a:ext cx="1332716" cy="46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400" b="1" dirty="0"/>
                  <a:t>Zn</a:t>
                </a:r>
              </a:p>
            </p:txBody>
          </p:sp>
          <p:sp>
            <p:nvSpPr>
              <p:cNvPr id="4116" name="Rectangle 16"/>
              <p:cNvSpPr>
                <a:spLocks noChangeArrowheads="1"/>
              </p:cNvSpPr>
              <p:nvPr/>
            </p:nvSpPr>
            <p:spPr bwMode="auto">
              <a:xfrm>
                <a:off x="5639161" y="4048343"/>
                <a:ext cx="1041184" cy="34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050" b="1" dirty="0">
                    <a:cs typeface="Arial" charset="0"/>
                  </a:rPr>
                  <a:t>+2.5</a:t>
                </a:r>
                <a:r>
                  <a:rPr lang="en-US" sz="1050" b="1" dirty="0"/>
                  <a:t>%</a:t>
                </a:r>
              </a:p>
            </p:txBody>
          </p:sp>
          <p:sp>
            <p:nvSpPr>
              <p:cNvPr id="4117" name="Rectangle 17"/>
              <p:cNvSpPr>
                <a:spLocks noChangeArrowheads="1"/>
              </p:cNvSpPr>
              <p:nvPr/>
            </p:nvSpPr>
            <p:spPr bwMode="auto">
              <a:xfrm>
                <a:off x="8297041" y="4020578"/>
                <a:ext cx="732994" cy="3998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050" b="1" dirty="0">
                    <a:cs typeface="Arial" charset="0"/>
                  </a:rPr>
                  <a:t>+2.9</a:t>
                </a:r>
                <a:r>
                  <a:rPr lang="en-US" sz="1050" b="1" dirty="0"/>
                  <a:t>%</a:t>
                </a:r>
              </a:p>
            </p:txBody>
          </p:sp>
          <p:sp>
            <p:nvSpPr>
              <p:cNvPr id="85" name="Rectangle 11">
                <a:extLst>
                  <a:ext uri="{FF2B5EF4-FFF2-40B4-BE49-F238E27FC236}">
                    <a16:creationId xmlns:a16="http://schemas.microsoft.com/office/drawing/2014/main" id="{107E6748-BD7C-4E10-9E89-A28997F6B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8552" y="1790563"/>
                <a:ext cx="1332716" cy="46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400" b="1" dirty="0"/>
                  <a:t>Fe</a:t>
                </a:r>
              </a:p>
            </p:txBody>
          </p:sp>
          <p:sp>
            <p:nvSpPr>
              <p:cNvPr id="86" name="Rectangle 14">
                <a:extLst>
                  <a:ext uri="{FF2B5EF4-FFF2-40B4-BE49-F238E27FC236}">
                    <a16:creationId xmlns:a16="http://schemas.microsoft.com/office/drawing/2014/main" id="{0409B820-847A-47B1-BFCC-F5789A5B6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4140" y="3987260"/>
                <a:ext cx="1332716" cy="466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spcBef>
                    <a:spcPct val="20000"/>
                  </a:spcBef>
                </a:pPr>
                <a:r>
                  <a:rPr lang="en-US" sz="1400" b="1" dirty="0"/>
                  <a:t>Zn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506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B6EBC-472D-418D-A01F-694BDF6F3830}"/>
              </a:ext>
            </a:extLst>
          </p:cNvPr>
          <p:cNvSpPr txBox="1"/>
          <p:nvPr/>
        </p:nvSpPr>
        <p:spPr>
          <a:xfrm>
            <a:off x="2455718" y="830466"/>
            <a:ext cx="74227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Protein quality and gluten strength</a:t>
            </a:r>
          </a:p>
        </p:txBody>
      </p:sp>
      <p:pic>
        <p:nvPicPr>
          <p:cNvPr id="11266" name="Picture 2" descr="A dough with a higher water absorption stretches easily and has good pan flow.">
            <a:extLst>
              <a:ext uri="{FF2B5EF4-FFF2-40B4-BE49-F238E27FC236}">
                <a16:creationId xmlns:a16="http://schemas.microsoft.com/office/drawing/2014/main" id="{ABCAED47-73D6-4919-9424-897EB1D2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3823" y="198034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12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A55A33-FA14-4C33-831B-B5018F54C7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000" y="1429911"/>
            <a:ext cx="5030491" cy="3653366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F56F287-AD51-47BE-8D0A-371AD8D7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1" y="143709"/>
            <a:ext cx="29480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Wheat storage proteins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9A25F8-EEE0-49AC-8C5D-47C446CB4AA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243" y="538961"/>
            <a:ext cx="237744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32533B-60FB-4DC7-AACF-FCA7757FF420}"/>
              </a:ext>
            </a:extLst>
          </p:cNvPr>
          <p:cNvSpPr/>
          <p:nvPr/>
        </p:nvSpPr>
        <p:spPr>
          <a:xfrm>
            <a:off x="6474573" y="1637470"/>
            <a:ext cx="50304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Ten-Roman"/>
              </a:rPr>
              <a:t>Wheat BMQ depends on the amount and quality of storage proteins.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Ten-Roman"/>
              </a:rPr>
              <a:t>Gluten refers to the viscoelastic matrix of proteins mixed in water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Ten-Roman"/>
              </a:rPr>
              <a:t>Polymeric glutenins are critical for gluten elasticity and strength.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Ten-Roman"/>
              </a:rPr>
              <a:t>Monomeric gliadins may affect extensibility and viscosity</a:t>
            </a:r>
          </a:p>
        </p:txBody>
      </p:sp>
    </p:spTree>
    <p:extLst>
      <p:ext uri="{BB962C8B-B14F-4D97-AF65-F5344CB8AC3E}">
        <p14:creationId xmlns:p14="http://schemas.microsoft.com/office/powerpoint/2010/main" val="257511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A91E93-2F56-40EE-9288-70D290ECC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07" y="1568230"/>
            <a:ext cx="2768742" cy="45277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C899B25-ACFF-413B-95F7-4A19739C829E}"/>
              </a:ext>
            </a:extLst>
          </p:cNvPr>
          <p:cNvSpPr txBox="1"/>
          <p:nvPr/>
        </p:nvSpPr>
        <p:spPr>
          <a:xfrm>
            <a:off x="1162852" y="840401"/>
            <a:ext cx="2541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          SDS-PAGE</a:t>
            </a:r>
          </a:p>
          <a:p>
            <a:r>
              <a:rPr lang="en-US" dirty="0"/>
              <a:t> (sodium dodecyl sulfate)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6384A3C0-E4A3-4432-812D-711F49DF6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0" y="143709"/>
            <a:ext cx="49439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High molecular weight glutenins (HMW)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EDB08-FF0D-4D4F-B336-81CC9CAB2B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243" y="538961"/>
            <a:ext cx="420624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F808DC-A890-42FC-9F11-272E67034B44}"/>
              </a:ext>
            </a:extLst>
          </p:cNvPr>
          <p:cNvSpPr/>
          <p:nvPr/>
        </p:nvSpPr>
        <p:spPr>
          <a:xfrm>
            <a:off x="4636531" y="1189633"/>
            <a:ext cx="737733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TimesTen-Roman"/>
              </a:rPr>
              <a:t>HMW glutenins are encoded by 2 linked genes on chromosome arms 1AL, 1BL and 1DL (x =80-100 kDa and y= 60-80 kDa)</a:t>
            </a:r>
          </a:p>
          <a:p>
            <a:pPr>
              <a:spcAft>
                <a:spcPts val="1200"/>
              </a:spcAft>
            </a:pPr>
            <a:endParaRPr lang="en-US" sz="1600" dirty="0">
              <a:latin typeface="TimesTen-Roman"/>
            </a:endParaRPr>
          </a:p>
          <a:p>
            <a:pPr>
              <a:spcAft>
                <a:spcPts val="1200"/>
              </a:spcAft>
            </a:pPr>
            <a:endParaRPr lang="en-US" sz="1600" dirty="0">
              <a:latin typeface="TimesTen-Roman"/>
            </a:endParaRPr>
          </a:p>
          <a:p>
            <a:pPr>
              <a:spcAft>
                <a:spcPts val="1200"/>
              </a:spcAft>
            </a:pPr>
            <a:endParaRPr lang="en-US" sz="1600" dirty="0">
              <a:latin typeface="TimesTen-Roman"/>
            </a:endParaRPr>
          </a:p>
          <a:p>
            <a:pPr>
              <a:spcAft>
                <a:spcPts val="1200"/>
              </a:spcAft>
            </a:pPr>
            <a:endParaRPr lang="en-US" sz="1600" dirty="0">
              <a:latin typeface="TimesTen-Roman"/>
            </a:endParaRPr>
          </a:p>
          <a:p>
            <a:pPr>
              <a:spcAft>
                <a:spcPts val="1200"/>
              </a:spcAft>
            </a:pPr>
            <a:endParaRPr lang="en-US" sz="1600" dirty="0">
              <a:latin typeface="TimesTen-Roman"/>
            </a:endParaRPr>
          </a:p>
          <a:p>
            <a:pPr>
              <a:spcAft>
                <a:spcPts val="1200"/>
              </a:spcAft>
            </a:pPr>
            <a:endParaRPr lang="en-US" sz="1600" dirty="0">
              <a:latin typeface="TimesTen-Roman"/>
            </a:endParaRPr>
          </a:p>
          <a:p>
            <a:pPr>
              <a:spcAft>
                <a:spcPts val="1200"/>
              </a:spcAft>
            </a:pPr>
            <a:r>
              <a:rPr lang="en-US" sz="1600" dirty="0">
                <a:latin typeface="TimesTen-Roman"/>
              </a:rPr>
              <a:t>Different HMW glutenin alleles have known effects on gluten strength and loaf volume: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Glu-A1</a:t>
            </a:r>
            <a:r>
              <a:rPr lang="en-US" sz="1600" dirty="0">
                <a:latin typeface="TimesTen-Roman"/>
              </a:rPr>
              <a:t>= Subunit x only= </a:t>
            </a:r>
            <a:r>
              <a:rPr lang="en-US" sz="1600" b="1" dirty="0">
                <a:latin typeface="TimesTen-Roman"/>
              </a:rPr>
              <a:t>1 </a:t>
            </a:r>
            <a:r>
              <a:rPr lang="en-US" sz="1600" dirty="0">
                <a:latin typeface="TimesTen-Roman"/>
              </a:rPr>
              <a:t>= </a:t>
            </a:r>
            <a:r>
              <a:rPr lang="en-US" sz="1600" b="1" dirty="0">
                <a:latin typeface="TimesTen-Roman"/>
              </a:rPr>
              <a:t>2*</a:t>
            </a:r>
            <a:r>
              <a:rPr lang="en-US" sz="1600" dirty="0">
                <a:latin typeface="TimesTen-Roman"/>
              </a:rPr>
              <a:t> </a:t>
            </a:r>
            <a:r>
              <a:rPr lang="en-US" sz="1600" i="1" dirty="0">
                <a:latin typeface="TimesTen-Roman"/>
              </a:rPr>
              <a:t>&gt;&gt; 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null allele (bad)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Glu-B1</a:t>
            </a:r>
            <a:r>
              <a:rPr lang="en-US" sz="1600" dirty="0">
                <a:latin typeface="TimesTen-Roman"/>
              </a:rPr>
              <a:t>= Subunits x + y = </a:t>
            </a:r>
            <a:r>
              <a:rPr lang="en-US" sz="1600" b="1" dirty="0">
                <a:latin typeface="TimesTen-Roman"/>
              </a:rPr>
              <a:t>7BxOE</a:t>
            </a:r>
            <a:r>
              <a:rPr lang="en-US" sz="1600" dirty="0">
                <a:latin typeface="TimesTen-Roman"/>
              </a:rPr>
              <a:t> &amp; </a:t>
            </a:r>
            <a:r>
              <a:rPr lang="en-US" sz="1600" b="1" dirty="0">
                <a:latin typeface="TimesTen-Roman"/>
              </a:rPr>
              <a:t>17+18</a:t>
            </a:r>
            <a:r>
              <a:rPr lang="en-US" sz="1600" dirty="0">
                <a:latin typeface="TimesTen-Roman"/>
              </a:rPr>
              <a:t> ≥  13+16, 7+8, 7+9 &gt;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6+8 or 7 (bad)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GluD1= </a:t>
            </a:r>
            <a:r>
              <a:rPr lang="en-US" sz="1600" dirty="0">
                <a:latin typeface="TimesTen-Roman"/>
              </a:rPr>
              <a:t>Subunits x + y = </a:t>
            </a:r>
            <a:r>
              <a:rPr lang="en-US" sz="1600" b="1" dirty="0">
                <a:latin typeface="TimesTen-Roman"/>
              </a:rPr>
              <a:t>5+10</a:t>
            </a:r>
            <a:r>
              <a:rPr lang="en-US" sz="1600" dirty="0">
                <a:latin typeface="TimesTen-Roman"/>
              </a:rPr>
              <a:t> &gt;&gt; 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2+12 (bad)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46E382-5D0B-4D17-B148-218B542F357B}"/>
              </a:ext>
            </a:extLst>
          </p:cNvPr>
          <p:cNvSpPr/>
          <p:nvPr/>
        </p:nvSpPr>
        <p:spPr>
          <a:xfrm>
            <a:off x="4997464" y="5980185"/>
            <a:ext cx="573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>
                <a:latin typeface="TimesTen-Roman"/>
              </a:rPr>
              <a:t>There are now good DNA markers for these different alleles</a:t>
            </a:r>
            <a:endParaRPr lang="en-US" dirty="0">
              <a:solidFill>
                <a:srgbClr val="FF0000"/>
              </a:solidFill>
              <a:latin typeface="TimesTen-Roma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6DCB85-E5EC-4E2B-9666-E49B2C269664}"/>
              </a:ext>
            </a:extLst>
          </p:cNvPr>
          <p:cNvSpPr/>
          <p:nvPr/>
        </p:nvSpPr>
        <p:spPr>
          <a:xfrm>
            <a:off x="3401856" y="2461993"/>
            <a:ext cx="11358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" dirty="0">
                <a:latin typeface="TimesTen-Roman"/>
              </a:rPr>
              <a:t>60k to 100k</a:t>
            </a:r>
          </a:p>
          <a:p>
            <a:pPr algn="ctr">
              <a:spcAft>
                <a:spcPts val="1200"/>
              </a:spcAft>
            </a:pPr>
            <a:endParaRPr lang="en-US" sz="1400" dirty="0">
              <a:latin typeface="TimesTen-Roman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TimesTen-Roman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TimesTen-Roman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TimesTen-Roman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TimesTen-Roman"/>
            </a:endParaRPr>
          </a:p>
          <a:p>
            <a:pPr algn="ctr">
              <a:spcAft>
                <a:spcPts val="1200"/>
              </a:spcAft>
            </a:pPr>
            <a:endParaRPr lang="en-US" sz="1400" dirty="0">
              <a:latin typeface="TimesTen-Roman"/>
            </a:endParaRPr>
          </a:p>
          <a:p>
            <a:pPr algn="ctr">
              <a:spcAft>
                <a:spcPts val="1200"/>
              </a:spcAft>
            </a:pPr>
            <a:endParaRPr lang="en-US" sz="600" dirty="0">
              <a:latin typeface="TimesTen-Roman"/>
            </a:endParaRPr>
          </a:p>
          <a:p>
            <a:pPr algn="ctr">
              <a:spcAft>
                <a:spcPts val="1200"/>
              </a:spcAft>
            </a:pPr>
            <a:r>
              <a:rPr lang="en-US" sz="1400" dirty="0">
                <a:latin typeface="TimesTen-Roman"/>
              </a:rPr>
              <a:t>30k to 50k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3CE8332-47A5-46F9-8334-F1AECA279084}"/>
              </a:ext>
            </a:extLst>
          </p:cNvPr>
          <p:cNvGrpSpPr/>
          <p:nvPr/>
        </p:nvGrpSpPr>
        <p:grpSpPr>
          <a:xfrm>
            <a:off x="447367" y="2255685"/>
            <a:ext cx="1022861" cy="3846324"/>
            <a:chOff x="150187" y="2198535"/>
            <a:chExt cx="1022861" cy="384632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148F1B9-3A7B-4116-A35A-BB70F26CEB67}"/>
                </a:ext>
              </a:extLst>
            </p:cNvPr>
            <p:cNvSpPr/>
            <p:nvPr/>
          </p:nvSpPr>
          <p:spPr>
            <a:xfrm>
              <a:off x="390971" y="2576293"/>
              <a:ext cx="132024" cy="99919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971AB0B-786A-46D0-BE51-B456035AF649}"/>
                </a:ext>
              </a:extLst>
            </p:cNvPr>
            <p:cNvSpPr/>
            <p:nvPr/>
          </p:nvSpPr>
          <p:spPr>
            <a:xfrm>
              <a:off x="390971" y="3685531"/>
              <a:ext cx="132024" cy="17606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5A02F06-CF9E-43BE-855D-2B600A80438A}"/>
                </a:ext>
              </a:extLst>
            </p:cNvPr>
            <p:cNvSpPr/>
            <p:nvPr/>
          </p:nvSpPr>
          <p:spPr>
            <a:xfrm>
              <a:off x="390971" y="3971642"/>
              <a:ext cx="132024" cy="20732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E824BA-27B5-4A10-B5C0-CE6F6B955365}"/>
                </a:ext>
              </a:extLst>
            </p:cNvPr>
            <p:cNvCxnSpPr/>
            <p:nvPr/>
          </p:nvCxnSpPr>
          <p:spPr>
            <a:xfrm>
              <a:off x="243830" y="2984187"/>
              <a:ext cx="4320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0577AD3-6BA5-47D8-BC89-F4D571684BA2}"/>
                </a:ext>
              </a:extLst>
            </p:cNvPr>
            <p:cNvCxnSpPr/>
            <p:nvPr/>
          </p:nvCxnSpPr>
          <p:spPr>
            <a:xfrm>
              <a:off x="243830" y="4309340"/>
              <a:ext cx="43203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6D9ABB2-BAF8-4F1B-BF92-02E19A547F75}"/>
                </a:ext>
              </a:extLst>
            </p:cNvPr>
            <p:cNvSpPr/>
            <p:nvPr/>
          </p:nvSpPr>
          <p:spPr>
            <a:xfrm>
              <a:off x="150187" y="2198535"/>
              <a:ext cx="61285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400" dirty="0">
                  <a:latin typeface="TimesTen-Roman"/>
                </a:rPr>
                <a:t>Chr 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61FF302-924E-4C1A-A2E2-AC53434D97BF}"/>
                </a:ext>
              </a:extLst>
            </p:cNvPr>
            <p:cNvSpPr/>
            <p:nvPr/>
          </p:nvSpPr>
          <p:spPr>
            <a:xfrm>
              <a:off x="559243" y="2853382"/>
              <a:ext cx="612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100" dirty="0">
                  <a:latin typeface="TimesTen-Roman"/>
                </a:rPr>
                <a:t>LMW</a:t>
              </a:r>
              <a:endParaRPr lang="en-US" sz="1400" dirty="0">
                <a:latin typeface="TimesTen-Roman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536D1E-C555-43D7-B07B-E9606F1A3250}"/>
                </a:ext>
              </a:extLst>
            </p:cNvPr>
            <p:cNvSpPr/>
            <p:nvPr/>
          </p:nvSpPr>
          <p:spPr>
            <a:xfrm>
              <a:off x="560190" y="4178535"/>
              <a:ext cx="612858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100" dirty="0">
                  <a:latin typeface="TimesTen-Roman"/>
                </a:rPr>
                <a:t>HMW</a:t>
              </a:r>
              <a:endParaRPr lang="en-US" sz="1400" dirty="0">
                <a:latin typeface="TimesTen-Roman"/>
              </a:endParaRPr>
            </a:p>
          </p:txBody>
        </p:sp>
      </p:grpSp>
      <p:pic>
        <p:nvPicPr>
          <p:cNvPr id="14338" name="Picture 2" descr="https://pubs.acs.org/cms/10.1021/jf903363z/asset/images/medium/jf-2009-03363z_0001.gif">
            <a:extLst>
              <a:ext uri="{FF2B5EF4-FFF2-40B4-BE49-F238E27FC236}">
                <a16:creationId xmlns:a16="http://schemas.microsoft.com/office/drawing/2014/main" id="{2345E95E-89A0-4BFD-B2CC-E090BBA140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8904" y="1874673"/>
            <a:ext cx="3942608" cy="225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0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6384A3C0-E4A3-4432-812D-711F49DF6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810" y="143709"/>
            <a:ext cx="48063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Low molecular weight glutenins (LMW)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EDB08-FF0D-4D4F-B336-81CC9CAB2BE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59243" y="538961"/>
            <a:ext cx="4114800" cy="27432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64C93D-DE79-44CA-8A69-7005FB263D76}"/>
              </a:ext>
            </a:extLst>
          </p:cNvPr>
          <p:cNvSpPr/>
          <p:nvPr/>
        </p:nvSpPr>
        <p:spPr>
          <a:xfrm>
            <a:off x="6479311" y="1410812"/>
            <a:ext cx="52995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dirty="0">
                <a:latin typeface="TimesTen-Roman"/>
              </a:rPr>
              <a:t>LMW glutenins are intermixed with </a:t>
            </a:r>
            <a:r>
              <a:rPr lang="en-US" sz="1600" dirty="0">
                <a:latin typeface="TimesTen-Roman"/>
                <a:sym typeface="Symbol" panose="05050102010706020507" pitchFamily="18" charset="2"/>
              </a:rPr>
              <a:t> and   gliadins in complex loci </a:t>
            </a:r>
            <a:r>
              <a:rPr lang="en-US" sz="1600" dirty="0">
                <a:latin typeface="TimesTen-Roman"/>
              </a:rPr>
              <a:t>on chromosome arms 1AS, 1BS and 1DS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TimesTen-Roman"/>
              </a:rPr>
              <a:t>Linked LMW glutenin and </a:t>
            </a:r>
            <a:r>
              <a:rPr lang="en-US" sz="1600" dirty="0">
                <a:latin typeface="TimesTen-Roman"/>
                <a:sym typeface="Symbol" panose="05050102010706020507" pitchFamily="18" charset="2"/>
              </a:rPr>
              <a:t> and   gliadins patterns can be used as markers for the different alleles.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latin typeface="TimesTen-Roman"/>
                <a:sym typeface="Symbol" panose="05050102010706020507" pitchFamily="18" charset="2"/>
              </a:rPr>
              <a:t>Linked DNA markers are also used (e.g. SSR)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Glu-A3/Gli-A1</a:t>
            </a:r>
            <a:r>
              <a:rPr lang="en-US" sz="1600" dirty="0">
                <a:latin typeface="TimesTen-Roman"/>
              </a:rPr>
              <a:t>= </a:t>
            </a:r>
            <a:r>
              <a:rPr lang="en-US" sz="1600" b="1" dirty="0">
                <a:latin typeface="TimesTen-Roman"/>
              </a:rPr>
              <a:t>b</a:t>
            </a:r>
            <a:r>
              <a:rPr lang="en-US" sz="1600" dirty="0">
                <a:latin typeface="TimesTen-Roman"/>
              </a:rPr>
              <a:t> ≥  </a:t>
            </a:r>
            <a:r>
              <a:rPr lang="en-US" sz="1600" b="1" dirty="0">
                <a:latin typeface="TimesTen-Roman"/>
              </a:rPr>
              <a:t>f</a:t>
            </a:r>
            <a:r>
              <a:rPr lang="en-US" sz="1600" dirty="0">
                <a:latin typeface="TimesTen-Roman"/>
              </a:rPr>
              <a:t> ≥ c &gt; d ≥ g &gt; 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e (null bad)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Glu-B3/Gli-B1</a:t>
            </a:r>
            <a:r>
              <a:rPr lang="en-US" sz="1600" b="1" dirty="0">
                <a:latin typeface="TimesTen-Roman"/>
              </a:rPr>
              <a:t>= c &gt; d &gt; b, g, </a:t>
            </a:r>
            <a:r>
              <a:rPr lang="en-US" sz="1600" b="1" dirty="0" err="1">
                <a:latin typeface="TimesTen-Roman"/>
              </a:rPr>
              <a:t>i</a:t>
            </a:r>
            <a:r>
              <a:rPr lang="en-US" sz="1600" b="1" baseline="-25000" dirty="0" err="1">
                <a:latin typeface="TimesTen-Roman"/>
              </a:rPr>
              <a:t>man</a:t>
            </a:r>
            <a:r>
              <a:rPr lang="en-US" sz="1600" b="1" dirty="0">
                <a:latin typeface="TimesTen-Roman"/>
              </a:rPr>
              <a:t> </a:t>
            </a:r>
            <a:r>
              <a:rPr lang="en-US" sz="1600" dirty="0">
                <a:latin typeface="TimesTen-Roman"/>
              </a:rPr>
              <a:t>&gt;&gt; a, 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h, </a:t>
            </a:r>
            <a:r>
              <a:rPr lang="en-US" sz="1600" dirty="0" err="1">
                <a:solidFill>
                  <a:srgbClr val="FF0000"/>
                </a:solidFill>
                <a:latin typeface="TimesTen-Roman"/>
              </a:rPr>
              <a:t>i</a:t>
            </a:r>
            <a:r>
              <a:rPr lang="en-US" sz="1600" baseline="-25000" dirty="0" err="1">
                <a:solidFill>
                  <a:srgbClr val="FF0000"/>
                </a:solidFill>
                <a:latin typeface="TimesTen-Roman"/>
              </a:rPr>
              <a:t>c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 , j</a:t>
            </a:r>
            <a:endParaRPr lang="en-US" sz="1600" baseline="-25000" dirty="0">
              <a:solidFill>
                <a:srgbClr val="FF0000"/>
              </a:solidFill>
              <a:latin typeface="TimesTen-Roman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i="1" dirty="0">
                <a:latin typeface="TimesTen-Roman"/>
              </a:rPr>
              <a:t>GluD3/Gli-D1</a:t>
            </a:r>
            <a:r>
              <a:rPr lang="en-US" sz="1600" dirty="0">
                <a:latin typeface="TimesTen-Roman"/>
              </a:rPr>
              <a:t>= </a:t>
            </a:r>
            <a:r>
              <a:rPr lang="en-US" sz="1600" b="1" dirty="0">
                <a:latin typeface="TimesTen-Roman"/>
              </a:rPr>
              <a:t>b</a:t>
            </a:r>
            <a:r>
              <a:rPr lang="en-US" sz="1600" dirty="0">
                <a:latin typeface="TimesTen-Roman"/>
              </a:rPr>
              <a:t> &amp; </a:t>
            </a:r>
            <a:r>
              <a:rPr lang="en-US" sz="1600" b="1" dirty="0">
                <a:latin typeface="TimesTen-Roman"/>
              </a:rPr>
              <a:t>c</a:t>
            </a:r>
            <a:r>
              <a:rPr lang="en-US" sz="1600" dirty="0">
                <a:latin typeface="TimesTen-Roman"/>
              </a:rPr>
              <a:t> ≥ d,  l ≥ 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a, e,</a:t>
            </a:r>
            <a:r>
              <a:rPr lang="en-US" sz="1600" dirty="0">
                <a:latin typeface="TimesTen-Roman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imesTen-Roman"/>
              </a:rPr>
              <a:t>f, 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Ten-Roman"/>
              </a:rPr>
              <a:t>Limitation</a:t>
            </a:r>
            <a:r>
              <a:rPr lang="en-US" sz="1600" dirty="0">
                <a:latin typeface="TimesTen-Roman"/>
              </a:rPr>
              <a:t>: order varies for different quality parameters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0000"/>
              </a:solidFill>
              <a:latin typeface="TimesTen-Roman"/>
            </a:endParaRPr>
          </a:p>
          <a:p>
            <a:r>
              <a:rPr lang="en-US" sz="1600" dirty="0">
                <a:solidFill>
                  <a:srgbClr val="0070C0"/>
                </a:solidFill>
                <a:latin typeface="TimesTen-Roman"/>
              </a:rPr>
              <a:t>Bonafede et al. 2015. J. of Cereal Sci. 62:143-150</a:t>
            </a:r>
          </a:p>
          <a:p>
            <a:pPr>
              <a:spcAft>
                <a:spcPts val="1200"/>
              </a:spcAft>
            </a:pPr>
            <a:r>
              <a:rPr lang="en-US" sz="1600" dirty="0">
                <a:solidFill>
                  <a:srgbClr val="0070C0"/>
                </a:solidFill>
                <a:latin typeface="TimesTen-Roman"/>
                <a:sym typeface="Symbol" panose="05050102010706020507" pitchFamily="18" charset="2"/>
              </a:rPr>
              <a:t>Guzman, et al. 2022 Field Crops Research 284: 108585</a:t>
            </a:r>
            <a:endParaRPr lang="en-US" sz="1600" dirty="0">
              <a:latin typeface="TimesTen-Roma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1D39A-6010-4C8A-93B2-82F622275A36}"/>
              </a:ext>
            </a:extLst>
          </p:cNvPr>
          <p:cNvSpPr txBox="1"/>
          <p:nvPr/>
        </p:nvSpPr>
        <p:spPr>
          <a:xfrm>
            <a:off x="703076" y="1420622"/>
            <a:ext cx="52025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Isogenic lines with identical HMW glutenins and </a:t>
            </a:r>
            <a:r>
              <a:rPr lang="en-US" sz="1600" dirty="0">
                <a:sym typeface="Symbol" panose="05050102010706020507" pitchFamily="18" charset="2"/>
              </a:rPr>
              <a:t>/ gliadins</a:t>
            </a:r>
          </a:p>
          <a:p>
            <a:pPr algn="ctr"/>
            <a:r>
              <a:rPr lang="en-US" sz="1400" dirty="0">
                <a:solidFill>
                  <a:srgbClr val="0070C0"/>
                </a:solidFill>
                <a:latin typeface="TimesTen-Roman"/>
              </a:rPr>
              <a:t>Bonafede et al. 2015. J. of Cereal Sci.</a:t>
            </a:r>
          </a:p>
          <a:p>
            <a:pPr algn="ctr"/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85EF2D-E044-4D14-B6B2-C65BFFAFF940}"/>
              </a:ext>
            </a:extLst>
          </p:cNvPr>
          <p:cNvGrpSpPr/>
          <p:nvPr/>
        </p:nvGrpSpPr>
        <p:grpSpPr>
          <a:xfrm>
            <a:off x="18550" y="2303833"/>
            <a:ext cx="6456212" cy="3265234"/>
            <a:chOff x="18550" y="2303833"/>
            <a:chExt cx="6456212" cy="326523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C899B25-ACFF-413B-95F7-4A19739C829E}"/>
                </a:ext>
              </a:extLst>
            </p:cNvPr>
            <p:cNvSpPr txBox="1"/>
            <p:nvPr/>
          </p:nvSpPr>
          <p:spPr>
            <a:xfrm>
              <a:off x="648484" y="2303833"/>
              <a:ext cx="50642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SDS-PAGE (HMW &amp; LMW)                 ACID-PAGE (gliadins)     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3F615A5-7F2B-4E63-962F-52E948D3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452" y="2656411"/>
              <a:ext cx="5861449" cy="291265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A0E7A-F3B8-4739-8C55-E329E9ACF5DC}"/>
                </a:ext>
              </a:extLst>
            </p:cNvPr>
            <p:cNvSpPr/>
            <p:nvPr/>
          </p:nvSpPr>
          <p:spPr>
            <a:xfrm>
              <a:off x="5837350" y="4353636"/>
              <a:ext cx="190410" cy="1215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Brace 9">
              <a:extLst>
                <a:ext uri="{FF2B5EF4-FFF2-40B4-BE49-F238E27FC236}">
                  <a16:creationId xmlns:a16="http://schemas.microsoft.com/office/drawing/2014/main" id="{0FAE72E4-66C2-4219-9B92-EF5D1EB8BF16}"/>
                </a:ext>
              </a:extLst>
            </p:cNvPr>
            <p:cNvSpPr/>
            <p:nvPr/>
          </p:nvSpPr>
          <p:spPr>
            <a:xfrm>
              <a:off x="5837349" y="4353636"/>
              <a:ext cx="27432" cy="108374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847B888-6FC6-49AC-AC56-8333A87D1714}"/>
                </a:ext>
              </a:extLst>
            </p:cNvPr>
            <p:cNvSpPr txBox="1"/>
            <p:nvPr/>
          </p:nvSpPr>
          <p:spPr>
            <a:xfrm>
              <a:off x="5890102" y="4757007"/>
              <a:ext cx="2824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</a:t>
              </a:r>
              <a:endParaRPr 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FCEABD1-E7DB-47D4-A51A-EAAD66756083}"/>
                </a:ext>
              </a:extLst>
            </p:cNvPr>
            <p:cNvSpPr txBox="1"/>
            <p:nvPr/>
          </p:nvSpPr>
          <p:spPr>
            <a:xfrm>
              <a:off x="6056058" y="4695451"/>
              <a:ext cx="418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Ch. </a:t>
              </a:r>
            </a:p>
            <a:p>
              <a:r>
                <a:rPr lang="en-US" sz="1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6S</a:t>
              </a:r>
              <a:endParaRPr lang="en-US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E25D59D-C1FB-48FE-826E-3CB5477A9593}"/>
                </a:ext>
              </a:extLst>
            </p:cNvPr>
            <p:cNvSpPr txBox="1"/>
            <p:nvPr/>
          </p:nvSpPr>
          <p:spPr>
            <a:xfrm>
              <a:off x="6002841" y="3094771"/>
              <a:ext cx="418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Ch. </a:t>
              </a:r>
            </a:p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1S</a:t>
              </a:r>
              <a:endPara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89D5C31-8397-43D0-B074-5AA7E496EC0C}"/>
                </a:ext>
              </a:extLst>
            </p:cNvPr>
            <p:cNvSpPr txBox="1"/>
            <p:nvPr/>
          </p:nvSpPr>
          <p:spPr>
            <a:xfrm>
              <a:off x="5983099" y="3822336"/>
              <a:ext cx="418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Ch. </a:t>
              </a:r>
            </a:p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1S</a:t>
              </a:r>
              <a:endPara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B4247C-5A7E-4DEB-ABDC-D0D035E8C417}"/>
                </a:ext>
              </a:extLst>
            </p:cNvPr>
            <p:cNvSpPr txBox="1"/>
            <p:nvPr/>
          </p:nvSpPr>
          <p:spPr>
            <a:xfrm>
              <a:off x="18550" y="4459649"/>
              <a:ext cx="418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Ch. </a:t>
              </a:r>
            </a:p>
            <a:p>
              <a:r>
                <a:rPr lang="en-US" sz="1000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1S</a:t>
              </a:r>
              <a:endParaRPr lang="en-US" sz="1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18E4C0-7647-4422-91EE-E046C468A46E}"/>
                </a:ext>
              </a:extLst>
            </p:cNvPr>
            <p:cNvSpPr txBox="1"/>
            <p:nvPr/>
          </p:nvSpPr>
          <p:spPr>
            <a:xfrm>
              <a:off x="67560" y="2866856"/>
              <a:ext cx="41870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Ch. </a:t>
              </a:r>
            </a:p>
            <a:p>
              <a:r>
                <a:rPr lang="en-US" sz="1000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1L</a:t>
              </a:r>
              <a:endParaRPr lang="en-US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514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3079</Words>
  <Application>Microsoft Office PowerPoint</Application>
  <PresentationFormat>Widescreen</PresentationFormat>
  <Paragraphs>909</Paragraphs>
  <Slides>26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AdvOTee460ee4</vt:lpstr>
      <vt:lpstr>AdvOTee460ee4+20</vt:lpstr>
      <vt:lpstr>AdvPSFT-L</vt:lpstr>
      <vt:lpstr>Arial</vt:lpstr>
      <vt:lpstr>Calibri</vt:lpstr>
      <vt:lpstr>Calibri Light</vt:lpstr>
      <vt:lpstr>Symbol</vt:lpstr>
      <vt:lpstr>Times New Roman</vt:lpstr>
      <vt:lpstr>TimesTen-Bold</vt:lpstr>
      <vt:lpstr>TimesTen-Roman</vt:lpstr>
      <vt:lpstr>Trebuchet MS</vt:lpstr>
      <vt:lpstr>Office Theme</vt:lpstr>
      <vt:lpstr>CorelPhotoPaint.Image.7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Deletion of α-gliadins from 6D increase quality</vt:lpstr>
      <vt:lpstr>PowerPoint Presentation</vt:lpstr>
      <vt:lpstr>PowerPoint Presentation</vt:lpstr>
      <vt:lpstr>PowerPoint Presentation</vt:lpstr>
      <vt:lpstr>PowerPoint Presentation</vt:lpstr>
      <vt:lpstr>Improving water absorption with partial RS mutants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Dubcovsky</dc:creator>
  <cp:lastModifiedBy>Marcelo Soria</cp:lastModifiedBy>
  <cp:revision>119</cp:revision>
  <dcterms:created xsi:type="dcterms:W3CDTF">2023-05-06T23:22:13Z</dcterms:created>
  <dcterms:modified xsi:type="dcterms:W3CDTF">2025-05-15T02:33:28Z</dcterms:modified>
</cp:coreProperties>
</file>